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28"/>
  </p:notesMasterIdLst>
  <p:sldIdLst>
    <p:sldId id="256" r:id="rId2"/>
    <p:sldId id="257" r:id="rId3"/>
    <p:sldId id="260" r:id="rId4"/>
    <p:sldId id="285" r:id="rId5"/>
    <p:sldId id="287" r:id="rId6"/>
    <p:sldId id="293" r:id="rId7"/>
    <p:sldId id="283" r:id="rId8"/>
    <p:sldId id="261" r:id="rId9"/>
    <p:sldId id="292" r:id="rId10"/>
    <p:sldId id="270" r:id="rId11"/>
    <p:sldId id="262" r:id="rId12"/>
    <p:sldId id="271" r:id="rId13"/>
    <p:sldId id="263" r:id="rId14"/>
    <p:sldId id="272" r:id="rId15"/>
    <p:sldId id="264" r:id="rId16"/>
    <p:sldId id="273" r:id="rId17"/>
    <p:sldId id="265" r:id="rId18"/>
    <p:sldId id="274" r:id="rId19"/>
    <p:sldId id="266" r:id="rId20"/>
    <p:sldId id="275" r:id="rId21"/>
    <p:sldId id="267" r:id="rId22"/>
    <p:sldId id="291" r:id="rId23"/>
    <p:sldId id="290" r:id="rId24"/>
    <p:sldId id="294" r:id="rId25"/>
    <p:sldId id="268" r:id="rId26"/>
    <p:sldId id="269"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94" autoAdjust="0"/>
    <p:restoredTop sz="86323" autoAdjust="0"/>
  </p:normalViewPr>
  <p:slideViewPr>
    <p:cSldViewPr>
      <p:cViewPr>
        <p:scale>
          <a:sx n="77" d="100"/>
          <a:sy n="77" d="100"/>
        </p:scale>
        <p:origin x="-1392" y="36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312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DFD1DE-0AE3-4832-8A1A-13E64F52E1C1}" type="datetimeFigureOut">
              <a:rPr lang="en-US" smtClean="0"/>
              <a:t>3/11/2013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02579B-83FE-4909-B961-F834E7431B11}" type="slidenum">
              <a:rPr lang="en-US" smtClean="0"/>
              <a:t>‹#›</a:t>
            </a:fld>
            <a:endParaRPr lang="en-US"/>
          </a:p>
        </p:txBody>
      </p:sp>
    </p:spTree>
    <p:extLst>
      <p:ext uri="{BB962C8B-B14F-4D97-AF65-F5344CB8AC3E}">
        <p14:creationId xmlns:p14="http://schemas.microsoft.com/office/powerpoint/2010/main" val="1722836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Introductions:</a:t>
            </a:r>
          </a:p>
          <a:p>
            <a:endParaRPr lang="en-US" dirty="0" smtClean="0"/>
          </a:p>
          <a:p>
            <a:r>
              <a:rPr lang="en-US" dirty="0" smtClean="0"/>
              <a:t>Summary</a:t>
            </a:r>
            <a:r>
              <a:rPr lang="en-US" baseline="0" dirty="0" smtClean="0"/>
              <a:t> of our backgrounds &amp; how we began to work together.</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welcome visitors who would like to meet with our teams, attend an Industry council meeting.</a:t>
            </a:r>
            <a:endParaRPr lang="en-US" dirty="0" smtClean="0"/>
          </a:p>
          <a:p>
            <a:endParaRPr lang="en-US" baseline="0" dirty="0" smtClean="0"/>
          </a:p>
          <a:p>
            <a:endParaRPr lang="en-US" baseline="0" dirty="0" smtClean="0"/>
          </a:p>
          <a:p>
            <a:r>
              <a:rPr lang="en-US" baseline="0" dirty="0" smtClean="0"/>
              <a:t>Plan for the workshop:</a:t>
            </a:r>
          </a:p>
          <a:p>
            <a:r>
              <a:rPr lang="en-US" baseline="0" dirty="0" smtClean="0"/>
              <a:t>	Information &amp; examples of our efforts, learning experiences &amp; successes</a:t>
            </a:r>
          </a:p>
          <a:p>
            <a:r>
              <a:rPr lang="en-US" baseline="0" dirty="0" smtClean="0"/>
              <a:t>	Opportunity to work on your own puzzle pieces</a:t>
            </a:r>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1</a:t>
            </a:fld>
            <a:endParaRPr lang="en-US"/>
          </a:p>
        </p:txBody>
      </p:sp>
    </p:spTree>
    <p:extLst>
      <p:ext uri="{BB962C8B-B14F-4D97-AF65-F5344CB8AC3E}">
        <p14:creationId xmlns:p14="http://schemas.microsoft.com/office/powerpoint/2010/main" val="1193136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Ruth - Career project – include description</a:t>
            </a:r>
            <a:r>
              <a:rPr lang="en-US" baseline="0" dirty="0" smtClean="0"/>
              <a:t> in forms folder.  Begins with </a:t>
            </a:r>
            <a:r>
              <a:rPr lang="en-US" baseline="0" dirty="0" err="1" smtClean="0"/>
              <a:t>careercrusing</a:t>
            </a:r>
            <a:r>
              <a:rPr lang="en-US" baseline="0" dirty="0" smtClean="0"/>
              <a:t>, includes other research, ends with creation of display board and/or brochure coupled with oral presentation to the combined HEAL freshman classes.</a:t>
            </a:r>
          </a:p>
          <a:p>
            <a:r>
              <a:rPr lang="en-US" baseline="0" dirty="0" smtClean="0"/>
              <a:t>Donna – Professional Development Day</a:t>
            </a:r>
          </a:p>
          <a:p>
            <a:r>
              <a:rPr lang="en-US" baseline="0" dirty="0" smtClean="0"/>
              <a:t>Ruth – community college trip to see local campus &amp; tour nursing </a:t>
            </a:r>
            <a:r>
              <a:rPr lang="en-US" baseline="0" dirty="0" err="1" smtClean="0"/>
              <a:t>sim</a:t>
            </a:r>
            <a:r>
              <a:rPr lang="en-US" baseline="0" dirty="0" smtClean="0"/>
              <a:t> lab</a:t>
            </a:r>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11</a:t>
            </a:fld>
            <a:endParaRPr lang="en-US"/>
          </a:p>
        </p:txBody>
      </p:sp>
    </p:spTree>
    <p:extLst>
      <p:ext uri="{BB962C8B-B14F-4D97-AF65-F5344CB8AC3E}">
        <p14:creationId xmlns:p14="http://schemas.microsoft.com/office/powerpoint/2010/main" val="3314895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Ruth</a:t>
            </a:r>
            <a:r>
              <a:rPr lang="en-US" baseline="0" dirty="0" smtClean="0"/>
              <a:t> – 10</a:t>
            </a:r>
            <a:r>
              <a:rPr lang="en-US" baseline="30000" dirty="0" smtClean="0"/>
              <a:t>th</a:t>
            </a:r>
            <a:r>
              <a:rPr lang="en-US" baseline="0" dirty="0" smtClean="0"/>
              <a:t> gr teacher invites about 20 professionals to talk to the students, ranging from medical to environmental to business/legal – cover all aspects of health &amp; environmental health careers.  Speakers discuss their jobs, their paths thru college &amp; students have prepared questions. Speakers come from personal contacts among HEAL staff, parents &amp; even students as well as from our CVEP connections.</a:t>
            </a:r>
          </a:p>
          <a:p>
            <a:r>
              <a:rPr lang="en-US" baseline="0" dirty="0" smtClean="0"/>
              <a:t>College trip – includes students &amp; parents, exploring college campuses motivates &amp; informs both. </a:t>
            </a:r>
          </a:p>
          <a:p>
            <a:r>
              <a:rPr lang="en-US" baseline="0" dirty="0" smtClean="0"/>
              <a:t>Salton Sea research ties in environmental health aspects of air/water borne diseases &amp; impact of environmental issues on community health – students do research in teams on variety of aspects from fish die-off, to water &amp; air issues to political/legal issues around the mitigation plans, they prepare a team presentation with visual aids; entire class visits the Salton Sea for informative presentations &amp; to collect water samples which they test in science class later.  Culminates in community forum where student teams present their findings to peers, education &amp; community members.  Last week 2 students attended a special community forum sponsored by local business &amp; legislators &amp; were able to talk directly with the assistant to our local Assemblyman who now wants to help mentor around this strand.</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Donna-building valley wide with our green academies?</a:t>
            </a:r>
          </a:p>
          <a:p>
            <a:endParaRPr lang="en-US" baseline="0" dirty="0" smtClean="0"/>
          </a:p>
          <a:p>
            <a:r>
              <a:rPr lang="en-US" baseline="0" dirty="0" smtClean="0"/>
              <a:t>Ruth – in search for certifications for sophomores, looked at tying the food borne illness component with students studying </a:t>
            </a:r>
            <a:r>
              <a:rPr lang="en-US" baseline="0" dirty="0" err="1" smtClean="0"/>
              <a:t>servesafe</a:t>
            </a:r>
            <a:r>
              <a:rPr lang="en-US" baseline="0" dirty="0" smtClean="0"/>
              <a:t> &amp; testing for certificate which in turn makes them good candidates for the kinds of part-time jobs HS students often seek</a:t>
            </a:r>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13</a:t>
            </a:fld>
            <a:endParaRPr lang="en-US"/>
          </a:p>
        </p:txBody>
      </p:sp>
    </p:spTree>
    <p:extLst>
      <p:ext uri="{BB962C8B-B14F-4D97-AF65-F5344CB8AC3E}">
        <p14:creationId xmlns:p14="http://schemas.microsoft.com/office/powerpoint/2010/main" val="41083181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Ruth – ROP medical term/1</a:t>
            </a:r>
            <a:r>
              <a:rPr lang="en-US" baseline="30000" dirty="0" smtClean="0"/>
              <a:t>st</a:t>
            </a:r>
            <a:r>
              <a:rPr lang="en-US" dirty="0" smtClean="0"/>
              <a:t> responder</a:t>
            </a:r>
            <a:r>
              <a:rPr lang="en-US" baseline="0" dirty="0" smtClean="0"/>
              <a:t> – incudes certification CPR/AED/first aid. Combine with CCFD Teen CERT training &amp; certification.  Full day mock drill under direction of CCFD personnel.  Students use this both as option for HOSA competitive event &amp; activities in senior year.</a:t>
            </a:r>
          </a:p>
          <a:p>
            <a:endParaRPr lang="en-US" baseline="0" dirty="0" smtClean="0"/>
          </a:p>
          <a:p>
            <a:r>
              <a:rPr lang="en-US" baseline="0" dirty="0" smtClean="0"/>
              <a:t>Donna – Job Shadow process of connecting with industry partners, PR component, discuss forms</a:t>
            </a:r>
          </a:p>
          <a:p>
            <a:r>
              <a:rPr lang="en-US" baseline="0" dirty="0" smtClean="0"/>
              <a:t>Ruth – Job shadowing outside the box – using on-campus professionals such as APE, school nurse, school psychologist, school speech therapist.  If we don’t have enough sites for all students, those with D/F in 2 or more HEAL classes, stay on campus &amp; are given similar assignment using </a:t>
            </a:r>
            <a:r>
              <a:rPr lang="en-US" baseline="0" dirty="0" err="1" smtClean="0"/>
              <a:t>careercruising</a:t>
            </a:r>
            <a:r>
              <a:rPr lang="en-US" baseline="0" dirty="0" smtClean="0"/>
              <a:t>.</a:t>
            </a:r>
          </a:p>
          <a:p>
            <a:endParaRPr lang="en-US" dirty="0" smtClean="0"/>
          </a:p>
          <a:p>
            <a:r>
              <a:rPr lang="en-US" dirty="0" smtClean="0"/>
              <a:t>Ruth – mentorships – has</a:t>
            </a:r>
            <a:r>
              <a:rPr lang="en-US" baseline="0" dirty="0" smtClean="0"/>
              <a:t> been one of our challenges</a:t>
            </a:r>
            <a:r>
              <a:rPr lang="en-US" dirty="0" smtClean="0"/>
              <a:t>, UCR has Health</a:t>
            </a:r>
            <a:r>
              <a:rPr lang="en-US" baseline="0" dirty="0" smtClean="0"/>
              <a:t> Science Partnership program that has provided pre-med &amp; medical school students who visit our juniors monthly. Talk about college, do project based learning activities, act as hosts when we visit campus.  Old enough to be experienced but young enough to relate to &amp;  when we visit UCR campus they act as hosts &amp; improves rate of students who apply locally to UC.  E-mentorships being tried by some of our other valley academies, our DATA academy has a retired industry partner who mentors on a weekly basis in the classroom.</a:t>
            </a:r>
          </a:p>
          <a:p>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15</a:t>
            </a:fld>
            <a:endParaRPr lang="en-US"/>
          </a:p>
        </p:txBody>
      </p:sp>
    </p:spTree>
    <p:extLst>
      <p:ext uri="{BB962C8B-B14F-4D97-AF65-F5344CB8AC3E}">
        <p14:creationId xmlns:p14="http://schemas.microsoft.com/office/powerpoint/2010/main" val="27317259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Internships – Donna – (program</a:t>
            </a:r>
            <a:r>
              <a:rPr lang="en-US" baseline="0" dirty="0" smtClean="0"/>
              <a:t> menu)</a:t>
            </a:r>
            <a:endParaRPr lang="en-US" dirty="0" smtClean="0"/>
          </a:p>
          <a:p>
            <a:r>
              <a:rPr lang="en-US" dirty="0" smtClean="0"/>
              <a:t>	Ruth – on-campus opportunities, example of</a:t>
            </a:r>
            <a:r>
              <a:rPr lang="en-US" baseline="0" dirty="0" smtClean="0"/>
              <a:t> student stories (Laura &amp; </a:t>
            </a:r>
            <a:r>
              <a:rPr lang="en-US" baseline="0" dirty="0" err="1" smtClean="0"/>
              <a:t>Viri</a:t>
            </a:r>
            <a:r>
              <a:rPr lang="en-US" baseline="0" dirty="0" smtClean="0"/>
              <a:t> getting hired, Jorge w/SH student changing career goals), </a:t>
            </a:r>
            <a:r>
              <a:rPr lang="en-US" baseline="0" dirty="0" err="1" smtClean="0"/>
              <a:t>Sulyma</a:t>
            </a:r>
            <a:r>
              <a:rPr lang="en-US" baseline="0" dirty="0" smtClean="0"/>
              <a:t> in ED,</a:t>
            </a:r>
          </a:p>
          <a:p>
            <a:r>
              <a:rPr lang="en-US" baseline="0" dirty="0" smtClean="0"/>
              <a:t>		use of summer internship options for those students in marching band, multi-sport athletes.  Goal is minimum 100 hours </a:t>
            </a:r>
            <a:endParaRPr lang="en-US" dirty="0" smtClean="0"/>
          </a:p>
          <a:p>
            <a:endParaRPr lang="en-US" dirty="0" smtClean="0"/>
          </a:p>
          <a:p>
            <a:r>
              <a:rPr lang="en-US" dirty="0" smtClean="0"/>
              <a:t>Disaster Drill – Ruth – how our seniors put training into practice</a:t>
            </a:r>
            <a:r>
              <a:rPr lang="en-US" baseline="0" dirty="0" smtClean="0"/>
              <a:t>, PR aspect helps build more community &amp; industry support.</a:t>
            </a:r>
          </a:p>
          <a:p>
            <a:r>
              <a:rPr lang="en-US" baseline="0" dirty="0" smtClean="0"/>
              <a:t>	Donna – talk about Dr. </a:t>
            </a:r>
            <a:r>
              <a:rPr lang="en-US" baseline="0" dirty="0" err="1" smtClean="0"/>
              <a:t>Carreon</a:t>
            </a:r>
            <a:r>
              <a:rPr lang="en-US" baseline="0" dirty="0" smtClean="0"/>
              <a:t> elementary &amp; JFK disaster drill</a:t>
            </a:r>
          </a:p>
          <a:p>
            <a:endParaRPr lang="en-US" baseline="0" dirty="0" smtClean="0"/>
          </a:p>
          <a:p>
            <a:r>
              <a:rPr lang="en-US" baseline="0" dirty="0" smtClean="0"/>
              <a:t>Health Fair – (get forms) – culminating project that brings together all their personal skills to bring health/wellness to community.  Last month we had 30 vendors, marketed to our own students, our feeder middle &amp; elementary schools &amp; the community in general via CVEP &amp; student/family contacts.</a:t>
            </a:r>
          </a:p>
          <a:p>
            <a:r>
              <a:rPr lang="en-US" baseline="0" dirty="0" smtClean="0"/>
              <a:t>Our ASB sponsors 4 blood drives each year with our community blood bank; last year one of our juniors was in ASB &amp; decided to include HEAL students who were trained to take vital signs &amp; monitor patient status to help in the “canteen”.  This reduced by a large # the students &amp; staff who returned to class &amp; later experienced post donor symptoms.  Blood bank personnel &amp; school nurse &amp; site administrators are very enthusiastic, even better this year &amp; the young lady who started it, now a senior, has trained 2 current juniors to take over; developing a plan to will allow new students to train others behind them.</a:t>
            </a:r>
          </a:p>
          <a:p>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1E02579B-83FE-4909-B961-F834E7431B11}" type="slidenum">
              <a:rPr lang="en-US" smtClean="0"/>
              <a:t>17</a:t>
            </a:fld>
            <a:endParaRPr lang="en-US"/>
          </a:p>
        </p:txBody>
      </p:sp>
    </p:spTree>
    <p:extLst>
      <p:ext uri="{BB962C8B-B14F-4D97-AF65-F5344CB8AC3E}">
        <p14:creationId xmlns:p14="http://schemas.microsoft.com/office/powerpoint/2010/main" val="36952210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Planning – Ruth -HS</a:t>
            </a:r>
            <a:r>
              <a:rPr lang="en-US" baseline="0" dirty="0" smtClean="0"/>
              <a:t> Counselor Role  of college/career planning.  Classroom visits, </a:t>
            </a:r>
            <a:r>
              <a:rPr lang="en-US" baseline="0" dirty="0" err="1" smtClean="0"/>
              <a:t>careercrusing</a:t>
            </a:r>
            <a:r>
              <a:rPr lang="en-US" baseline="0" dirty="0" smtClean="0"/>
              <a:t>, </a:t>
            </a:r>
            <a:r>
              <a:rPr lang="en-US" baseline="0" dirty="0" err="1" smtClean="0"/>
              <a:t>CSUmentor</a:t>
            </a:r>
            <a:r>
              <a:rPr lang="en-US" baseline="0" dirty="0" smtClean="0"/>
              <a:t>, </a:t>
            </a:r>
            <a:r>
              <a:rPr lang="en-US" baseline="0" dirty="0" err="1" smtClean="0"/>
              <a:t>california</a:t>
            </a:r>
            <a:r>
              <a:rPr lang="en-US" baseline="0" dirty="0" smtClean="0"/>
              <a:t> colleges, transcript discussions, PSAT/SAT/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ACT.  Summer assignment before senior year to complete resume &amp; write scholarship essay and/or UC personal statements.</a:t>
            </a:r>
          </a:p>
          <a:p>
            <a:r>
              <a:rPr lang="en-US" dirty="0" smtClean="0"/>
              <a:t> 	</a:t>
            </a:r>
            <a:endParaRPr lang="en-US" baseline="0" dirty="0" smtClean="0"/>
          </a:p>
          <a:p>
            <a:r>
              <a:rPr lang="en-US" baseline="0" dirty="0" smtClean="0"/>
              <a:t>HOSA – leadership, competitive events, the networking &amp; workshops at conferences = 21</a:t>
            </a:r>
            <a:r>
              <a:rPr lang="en-US" baseline="30000" dirty="0" smtClean="0"/>
              <a:t>st</a:t>
            </a:r>
            <a:r>
              <a:rPr lang="en-US" baseline="0" dirty="0" smtClean="0"/>
              <a:t> century skills + technical skills</a:t>
            </a:r>
          </a:p>
          <a:p>
            <a:r>
              <a:rPr lang="en-US" baseline="0" dirty="0" smtClean="0"/>
              <a:t>	SLC &amp; NLC advantages for students &amp; overall program.</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Community Service – work skills, teamwork; HEAL requires 25-50 hours per school year, summer and/or school year activities.  Use of logs to help students track their hours &amp; activities to use later when they prepare their resumes using </a:t>
            </a:r>
            <a:r>
              <a:rPr lang="en-US" baseline="0" dirty="0" err="1" smtClean="0"/>
              <a:t>careercruising</a:t>
            </a:r>
            <a:r>
              <a:rPr lang="en-US" baseline="0" dirty="0" smtClean="0"/>
              <a:t>. Tour de PS – PR from last year’s disaster drill led to invitation from TDPS to man their “first aid stop/go stations”.  This unique community service activity resulted in a donation from TDPS to help with our Senior Academy Awards.  </a:t>
            </a:r>
            <a:r>
              <a:rPr lang="en-US" baseline="0" smtClean="0"/>
              <a:t>This year we manned all the stations &amp; helped fund-raise for the event itself.</a:t>
            </a:r>
            <a:endParaRPr lang="en-US" smtClean="0"/>
          </a:p>
          <a:p>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19</a:t>
            </a:fld>
            <a:endParaRPr lang="en-US"/>
          </a:p>
        </p:txBody>
      </p:sp>
    </p:spTree>
    <p:extLst>
      <p:ext uri="{BB962C8B-B14F-4D97-AF65-F5344CB8AC3E}">
        <p14:creationId xmlns:p14="http://schemas.microsoft.com/office/powerpoint/2010/main" val="815656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Donna – HALT collaborative, creation of EHP’ program out of HCC &amp; what they are doing with current academy students, i.e. created valley-side career fair.</a:t>
            </a:r>
          </a:p>
          <a:p>
            <a:endParaRPr lang="en-US" baseline="0" dirty="0" smtClean="0"/>
          </a:p>
          <a:p>
            <a:r>
              <a:rPr lang="en-US" baseline="0" dirty="0" smtClean="0"/>
              <a:t>Educator Externships - Donna</a:t>
            </a:r>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21</a:t>
            </a:fld>
            <a:endParaRPr lang="en-US"/>
          </a:p>
        </p:txBody>
      </p:sp>
    </p:spTree>
    <p:extLst>
      <p:ext uri="{BB962C8B-B14F-4D97-AF65-F5344CB8AC3E}">
        <p14:creationId xmlns:p14="http://schemas.microsoft.com/office/powerpoint/2010/main" val="42164157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smtClean="0">
                <a:latin typeface="Calibri" charset="0"/>
              </a:rPr>
              <a:t>Reference</a:t>
            </a:r>
            <a:r>
              <a:rPr lang="en-US" baseline="0" dirty="0" smtClean="0">
                <a:latin typeface="Calibri" charset="0"/>
              </a:rPr>
              <a:t> Program Menu</a:t>
            </a:r>
            <a:endParaRPr lang="en-US" dirty="0">
              <a:latin typeface="Calibri" charset="0"/>
            </a:endParaRPr>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fld id="{30CC0D34-A89A-E941-8AE8-03C8806679EB}" type="slidenum">
              <a:rPr lang="en-US">
                <a:solidFill>
                  <a:srgbClr val="000000"/>
                </a:solidFill>
                <a:latin typeface="Calibri" charset="0"/>
              </a:rPr>
              <a:pPr/>
              <a:t>23</a:t>
            </a:fld>
            <a:endParaRPr lang="en-US">
              <a:solidFill>
                <a:srgbClr val="000000"/>
              </a:solidFill>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Distribute blank puzzle pieces &amp; give attendees opportunity to meet w/others at table to discuss what puzzle pieces are their</a:t>
            </a:r>
            <a:r>
              <a:rPr lang="en-US" baseline="0" dirty="0" smtClean="0"/>
              <a:t> priorities or “wish list” &amp; write on the pieces to take back to school for future discussion with their teams.  (15-20 minutes?)</a:t>
            </a:r>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25</a:t>
            </a:fld>
            <a:endParaRPr lang="en-US"/>
          </a:p>
        </p:txBody>
      </p:sp>
    </p:spTree>
    <p:extLst>
      <p:ext uri="{BB962C8B-B14F-4D97-AF65-F5344CB8AC3E}">
        <p14:creationId xmlns:p14="http://schemas.microsoft.com/office/powerpoint/2010/main" val="9791810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resources to help you with your ideas.</a:t>
            </a:r>
          </a:p>
          <a:p>
            <a:r>
              <a:rPr lang="en-US" dirty="0" smtClean="0"/>
              <a:t>Feel free</a:t>
            </a:r>
            <a:r>
              <a:rPr lang="en-US" baseline="0" dirty="0" smtClean="0"/>
              <a:t> to contact us for more information or if you’d like to visit &amp; see how we work in HEAL and/or in our </a:t>
            </a:r>
            <a:r>
              <a:rPr lang="en-US" baseline="0" smtClean="0"/>
              <a:t>regional collaborative.</a:t>
            </a:r>
            <a:endParaRPr lang="en-US"/>
          </a:p>
        </p:txBody>
      </p:sp>
      <p:sp>
        <p:nvSpPr>
          <p:cNvPr id="4" name="Slide Number Placeholder 3"/>
          <p:cNvSpPr>
            <a:spLocks noGrp="1"/>
          </p:cNvSpPr>
          <p:nvPr>
            <p:ph type="sldNum" sz="quarter" idx="10"/>
          </p:nvPr>
        </p:nvSpPr>
        <p:spPr/>
        <p:txBody>
          <a:bodyPr/>
          <a:lstStyle/>
          <a:p>
            <a:fld id="{1E02579B-83FE-4909-B961-F834E7431B11}" type="slidenum">
              <a:rPr lang="en-US" smtClean="0"/>
              <a:t>26</a:t>
            </a:fld>
            <a:endParaRPr lang="en-US"/>
          </a:p>
        </p:txBody>
      </p:sp>
    </p:spTree>
    <p:extLst>
      <p:ext uri="{BB962C8B-B14F-4D97-AF65-F5344CB8AC3E}">
        <p14:creationId xmlns:p14="http://schemas.microsoft.com/office/powerpoint/2010/main" val="2789952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often work-based learning is an isolated</a:t>
            </a:r>
            <a:r>
              <a:rPr lang="en-US" baseline="0" dirty="0" smtClean="0"/>
              <a:t> experience.  It may be limited to opportunities within an ROCP/CTE class or program, or a school based job shadowing program, or to a single grade level experience in an academy.</a:t>
            </a:r>
          </a:p>
          <a:p>
            <a:endParaRPr lang="en-US" baseline="0" dirty="0" smtClean="0"/>
          </a:p>
          <a:p>
            <a:r>
              <a:rPr lang="en-US" baseline="0" dirty="0" smtClean="0"/>
              <a:t>Ideally, it begins even before high school, helping students to think ahead to their goals/choices in a high school setting which motivates academic performance.</a:t>
            </a:r>
          </a:p>
          <a:p>
            <a:endParaRPr lang="en-US" baseline="0" dirty="0" smtClean="0"/>
          </a:p>
          <a:p>
            <a:r>
              <a:rPr lang="en-US" baseline="0" dirty="0" smtClean="0"/>
              <a:t>It builds throughout the high school experience from generalized, broad experiences and acquisition of knowledge &amp; skills towards a “capstone” experience which is dependent upon theoretical knowledge, technical skills and 21</a:t>
            </a:r>
            <a:r>
              <a:rPr lang="en-US" baseline="30000" dirty="0" smtClean="0"/>
              <a:t>st</a:t>
            </a:r>
            <a:r>
              <a:rPr lang="en-US" baseline="0" dirty="0" smtClean="0"/>
              <a:t> century personal skills that put students into real-world settings working with professionals in their career field. </a:t>
            </a:r>
          </a:p>
          <a:p>
            <a:endParaRPr lang="en-US" baseline="0" dirty="0" smtClean="0"/>
          </a:p>
          <a:p>
            <a:r>
              <a:rPr lang="en-US" baseline="0" dirty="0" smtClean="0"/>
              <a:t>Anyone want to share a couple sentences of a favorite work-based learning idea?  </a:t>
            </a:r>
          </a:p>
          <a:p>
            <a:r>
              <a:rPr lang="en-US" baseline="0" dirty="0" smtClean="0"/>
              <a:t>Accomplishing this requires the commitment and expertise of many people.  </a:t>
            </a:r>
          </a:p>
          <a:p>
            <a:r>
              <a:rPr lang="en-US" baseline="0" dirty="0" smtClean="0"/>
              <a:t>	Students &amp; parents commit to the process of achieving academic and personal skills</a:t>
            </a:r>
          </a:p>
          <a:p>
            <a:r>
              <a:rPr lang="en-US" baseline="0" dirty="0" smtClean="0"/>
              <a:t>	Teachers provide knowledge and training, both generalized &amp; career specific</a:t>
            </a:r>
          </a:p>
          <a:p>
            <a:r>
              <a:rPr lang="en-US" baseline="0" dirty="0" smtClean="0"/>
              <a:t>	Educational partners provide students with long-term goals to achieve their career goals.</a:t>
            </a:r>
          </a:p>
          <a:p>
            <a:r>
              <a:rPr lang="en-US" baseline="0" dirty="0" smtClean="0"/>
              <a:t>	Industry partners provide expertise, knowledge, time, and environments in a HUGE variety of ways.</a:t>
            </a:r>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2</a:t>
            </a:fld>
            <a:endParaRPr lang="en-US"/>
          </a:p>
        </p:txBody>
      </p:sp>
    </p:spTree>
    <p:extLst>
      <p:ext uri="{BB962C8B-B14F-4D97-AF65-F5344CB8AC3E}">
        <p14:creationId xmlns:p14="http://schemas.microsoft.com/office/powerpoint/2010/main" val="600767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Work-based learning has a place in every grade level, and should</a:t>
            </a:r>
            <a:r>
              <a:rPr lang="en-US" baseline="0" dirty="0" smtClean="0"/>
              <a:t> include collaboration among many groups, </a:t>
            </a:r>
            <a:r>
              <a:rPr lang="en-US" dirty="0" smtClean="0"/>
              <a:t>but making it work involves putting the pieces of the puzzle together.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We’ll be talking</a:t>
            </a:r>
            <a:r>
              <a:rPr lang="en-US" baseline="0" dirty="0" smtClean="0"/>
              <a:t> </a:t>
            </a:r>
            <a:r>
              <a:rPr lang="en-US" dirty="0" smtClean="0"/>
              <a:t>about the 25 pieces of our work-based learning puzzle and how we make it fit the needs of our academy</a:t>
            </a:r>
            <a:r>
              <a:rPr lang="en-US" baseline="0" dirty="0" smtClean="0"/>
              <a:t> as well as the </a:t>
            </a:r>
            <a:r>
              <a:rPr lang="en-US" dirty="0" smtClean="0"/>
              <a:t>regional health academy collaborative. </a:t>
            </a:r>
          </a:p>
          <a:p>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3</a:t>
            </a:fld>
            <a:endParaRPr lang="en-US"/>
          </a:p>
        </p:txBody>
      </p:sp>
    </p:spTree>
    <p:extLst>
      <p:ext uri="{BB962C8B-B14F-4D97-AF65-F5344CB8AC3E}">
        <p14:creationId xmlns:p14="http://schemas.microsoft.com/office/powerpoint/2010/main" val="39237795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fld id="{D149AF03-2070-C847-B656-EFB9BCF83B12}" type="slidenum">
              <a:rPr lang="en-US">
                <a:solidFill>
                  <a:srgbClr val="000000"/>
                </a:solidFill>
                <a:cs typeface="ＭＳ Ｐゴシック" charset="0"/>
              </a:rPr>
              <a:pPr/>
              <a:t>4</a:t>
            </a:fld>
            <a:endParaRPr lang="en-US">
              <a:solidFill>
                <a:srgbClr val="000000"/>
              </a:solidFill>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dirty="0" smtClean="0">
              <a:latin typeface="Calibri" charset="0"/>
            </a:endParaRPr>
          </a:p>
          <a:p>
            <a:pPr>
              <a:spcBef>
                <a:spcPct val="0"/>
              </a:spcBef>
            </a:pPr>
            <a:r>
              <a:rPr lang="en-US" dirty="0" smtClean="0">
                <a:latin typeface="Calibri" charset="0"/>
              </a:rPr>
              <a:t>Donna</a:t>
            </a:r>
            <a:endParaRPr lang="en-US" dirty="0">
              <a:latin typeface="Calibri" charset="0"/>
            </a:endParaRPr>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fld id="{FCB02C71-F507-9347-8D36-208E7971751C}" type="slidenum">
              <a:rPr lang="en-US">
                <a:solidFill>
                  <a:srgbClr val="000000"/>
                </a:solidFill>
                <a:cs typeface="ＭＳ Ｐゴシック" charset="0"/>
              </a:rPr>
              <a:pPr/>
              <a:t>5</a:t>
            </a:fld>
            <a:endParaRPr lang="en-US">
              <a:solidFill>
                <a:srgbClr val="000000"/>
              </a:solidFill>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en-US" dirty="0" smtClean="0">
                <a:latin typeface="Calibri" charset="0"/>
              </a:rPr>
              <a:t>Donna</a:t>
            </a:r>
            <a:endParaRPr lang="en-US" dirty="0">
              <a:latin typeface="Calibri" charset="0"/>
            </a:endParaRPr>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fld id="{B091B991-1FE6-2A41-A5F2-F3B95D53CCFB}" type="slidenum">
              <a:rPr lang="en-US">
                <a:solidFill>
                  <a:srgbClr val="000000"/>
                </a:solidFill>
                <a:latin typeface="Calibri" charset="0"/>
              </a:rPr>
              <a:pPr/>
              <a:t>6</a:t>
            </a:fld>
            <a:endParaRPr lang="en-US">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Donna</a:t>
            </a:r>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7</a:t>
            </a:fld>
            <a:endParaRPr lang="en-US"/>
          </a:p>
        </p:txBody>
      </p:sp>
    </p:spTree>
    <p:extLst>
      <p:ext uri="{BB962C8B-B14F-4D97-AF65-F5344CB8AC3E}">
        <p14:creationId xmlns:p14="http://schemas.microsoft.com/office/powerpoint/2010/main" val="1420999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Begin in 8</a:t>
            </a:r>
            <a:r>
              <a:rPr lang="en-US" baseline="30000" dirty="0" smtClean="0"/>
              <a:t>th</a:t>
            </a:r>
            <a:r>
              <a:rPr lang="en-US" dirty="0" smtClean="0"/>
              <a:t> grade, include classroom, community, industry &amp; college readiness</a:t>
            </a:r>
          </a:p>
          <a:p>
            <a:r>
              <a:rPr lang="en-US" dirty="0" smtClean="0"/>
              <a:t>Donna – career exploration</a:t>
            </a:r>
            <a:r>
              <a:rPr lang="en-US" baseline="0" dirty="0" smtClean="0"/>
              <a:t> trips, how they work.</a:t>
            </a:r>
          </a:p>
          <a:p>
            <a:r>
              <a:rPr lang="en-US" baseline="0" dirty="0" smtClean="0"/>
              <a:t>Ruth – use of exploration trips as recruitment tool.  Use of </a:t>
            </a:r>
            <a:r>
              <a:rPr lang="en-US" baseline="0" dirty="0" err="1" smtClean="0"/>
              <a:t>careercruising</a:t>
            </a:r>
            <a:r>
              <a:rPr lang="en-US" baseline="0" dirty="0" smtClean="0"/>
              <a:t> in middle schools-district wide is part of plan that builds up thru high school.</a:t>
            </a:r>
          </a:p>
          <a:p>
            <a:r>
              <a:rPr lang="en-US" baseline="0" dirty="0" smtClean="0"/>
              <a:t>JUMP – how it works, how it ties together MS &amp; HS students. Talk about regional JUMP event</a:t>
            </a:r>
            <a:endParaRPr lang="en-US" dirty="0" smtClean="0"/>
          </a:p>
          <a:p>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8</a:t>
            </a:fld>
            <a:endParaRPr lang="en-US"/>
          </a:p>
        </p:txBody>
      </p:sp>
    </p:spTree>
    <p:extLst>
      <p:ext uri="{BB962C8B-B14F-4D97-AF65-F5344CB8AC3E}">
        <p14:creationId xmlns:p14="http://schemas.microsoft.com/office/powerpoint/2010/main" val="1614062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 month we had a regional JUMP competition with 4 middle</a:t>
            </a:r>
            <a:r>
              <a:rPr lang="en-US" baseline="0" dirty="0" smtClean="0"/>
              <a:t> schools, HOSA students were judges.  Competed in medical terminology, extemporaneous health poster, career health display &amp; prepared speaking.</a:t>
            </a:r>
            <a:endParaRPr lang="en-US" dirty="0"/>
          </a:p>
        </p:txBody>
      </p:sp>
      <p:sp>
        <p:nvSpPr>
          <p:cNvPr id="4" name="Slide Number Placeholder 3"/>
          <p:cNvSpPr>
            <a:spLocks noGrp="1"/>
          </p:cNvSpPr>
          <p:nvPr>
            <p:ph type="sldNum" sz="quarter" idx="10"/>
          </p:nvPr>
        </p:nvSpPr>
        <p:spPr/>
        <p:txBody>
          <a:bodyPr/>
          <a:lstStyle/>
          <a:p>
            <a:fld id="{1E02579B-83FE-4909-B961-F834E7431B11}" type="slidenum">
              <a:rPr lang="en-US" smtClean="0"/>
              <a:t>10</a:t>
            </a:fld>
            <a:endParaRPr lang="en-US"/>
          </a:p>
        </p:txBody>
      </p:sp>
    </p:spTree>
    <p:extLst>
      <p:ext uri="{BB962C8B-B14F-4D97-AF65-F5344CB8AC3E}">
        <p14:creationId xmlns:p14="http://schemas.microsoft.com/office/powerpoint/2010/main" val="13423362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5CAC546-4375-44FE-B284-AA235147FF08}" type="datetimeFigureOut">
              <a:rPr lang="en-US" smtClean="0"/>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70F8E-F5A9-4AAD-ABA7-86773A77ABFA}" type="slidenum">
              <a:rPr lang="en-US" smtClean="0"/>
              <a:t>‹#›</a:t>
            </a:fld>
            <a:endParaRPr lang="en-US"/>
          </a:p>
        </p:txBody>
      </p:sp>
    </p:spTree>
    <p:extLst>
      <p:ext uri="{BB962C8B-B14F-4D97-AF65-F5344CB8AC3E}">
        <p14:creationId xmlns:p14="http://schemas.microsoft.com/office/powerpoint/2010/main" val="912924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AC546-4375-44FE-B284-AA235147FF08}" type="datetimeFigureOut">
              <a:rPr lang="en-US" smtClean="0"/>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70F8E-F5A9-4AAD-ABA7-86773A77ABFA}" type="slidenum">
              <a:rPr lang="en-US" smtClean="0"/>
              <a:t>‹#›</a:t>
            </a:fld>
            <a:endParaRPr lang="en-US"/>
          </a:p>
        </p:txBody>
      </p:sp>
    </p:spTree>
    <p:extLst>
      <p:ext uri="{BB962C8B-B14F-4D97-AF65-F5344CB8AC3E}">
        <p14:creationId xmlns:p14="http://schemas.microsoft.com/office/powerpoint/2010/main" val="26079744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AC546-4375-44FE-B284-AA235147FF08}" type="datetimeFigureOut">
              <a:rPr lang="en-US" smtClean="0"/>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70F8E-F5A9-4AAD-ABA7-86773A77ABFA}" type="slidenum">
              <a:rPr lang="en-US" smtClean="0"/>
              <a:t>‹#›</a:t>
            </a:fld>
            <a:endParaRPr lang="en-US"/>
          </a:p>
        </p:txBody>
      </p:sp>
    </p:spTree>
    <p:extLst>
      <p:ext uri="{BB962C8B-B14F-4D97-AF65-F5344CB8AC3E}">
        <p14:creationId xmlns:p14="http://schemas.microsoft.com/office/powerpoint/2010/main" val="121517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CAC546-4375-44FE-B284-AA235147FF08}" type="datetimeFigureOut">
              <a:rPr lang="en-US" smtClean="0"/>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70F8E-F5A9-4AAD-ABA7-86773A77ABFA}" type="slidenum">
              <a:rPr lang="en-US" smtClean="0"/>
              <a:t>‹#›</a:t>
            </a:fld>
            <a:endParaRPr lang="en-US"/>
          </a:p>
        </p:txBody>
      </p:sp>
    </p:spTree>
    <p:extLst>
      <p:ext uri="{BB962C8B-B14F-4D97-AF65-F5344CB8AC3E}">
        <p14:creationId xmlns:p14="http://schemas.microsoft.com/office/powerpoint/2010/main" val="24370659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CAC546-4375-44FE-B284-AA235147FF08}" type="datetimeFigureOut">
              <a:rPr lang="en-US" smtClean="0"/>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A70F8E-F5A9-4AAD-ABA7-86773A77ABFA}" type="slidenum">
              <a:rPr lang="en-US" smtClean="0"/>
              <a:t>‹#›</a:t>
            </a:fld>
            <a:endParaRPr lang="en-US"/>
          </a:p>
        </p:txBody>
      </p:sp>
    </p:spTree>
    <p:extLst>
      <p:ext uri="{BB962C8B-B14F-4D97-AF65-F5344CB8AC3E}">
        <p14:creationId xmlns:p14="http://schemas.microsoft.com/office/powerpoint/2010/main" val="371200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CAC546-4375-44FE-B284-AA235147FF08}" type="datetimeFigureOut">
              <a:rPr lang="en-US" smtClean="0"/>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70F8E-F5A9-4AAD-ABA7-86773A77ABFA}" type="slidenum">
              <a:rPr lang="en-US" smtClean="0"/>
              <a:t>‹#›</a:t>
            </a:fld>
            <a:endParaRPr lang="en-US"/>
          </a:p>
        </p:txBody>
      </p:sp>
    </p:spTree>
    <p:extLst>
      <p:ext uri="{BB962C8B-B14F-4D97-AF65-F5344CB8AC3E}">
        <p14:creationId xmlns:p14="http://schemas.microsoft.com/office/powerpoint/2010/main" val="37280733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CAC546-4375-44FE-B284-AA235147FF08}" type="datetimeFigureOut">
              <a:rPr lang="en-US" smtClean="0"/>
              <a:t>3/11/2013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A70F8E-F5A9-4AAD-ABA7-86773A77ABFA}" type="slidenum">
              <a:rPr lang="en-US" smtClean="0"/>
              <a:t>‹#›</a:t>
            </a:fld>
            <a:endParaRPr lang="en-US"/>
          </a:p>
        </p:txBody>
      </p:sp>
    </p:spTree>
    <p:extLst>
      <p:ext uri="{BB962C8B-B14F-4D97-AF65-F5344CB8AC3E}">
        <p14:creationId xmlns:p14="http://schemas.microsoft.com/office/powerpoint/2010/main" val="14626253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CAC546-4375-44FE-B284-AA235147FF08}" type="datetimeFigureOut">
              <a:rPr lang="en-US" smtClean="0"/>
              <a:t>3/11/2013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A70F8E-F5A9-4AAD-ABA7-86773A77ABFA}" type="slidenum">
              <a:rPr lang="en-US" smtClean="0"/>
              <a:t>‹#›</a:t>
            </a:fld>
            <a:endParaRPr lang="en-US"/>
          </a:p>
        </p:txBody>
      </p:sp>
    </p:spTree>
    <p:extLst>
      <p:ext uri="{BB962C8B-B14F-4D97-AF65-F5344CB8AC3E}">
        <p14:creationId xmlns:p14="http://schemas.microsoft.com/office/powerpoint/2010/main" val="2722071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CAC546-4375-44FE-B284-AA235147FF08}" type="datetimeFigureOut">
              <a:rPr lang="en-US" smtClean="0"/>
              <a:t>3/11/2013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A70F8E-F5A9-4AAD-ABA7-86773A77ABFA}" type="slidenum">
              <a:rPr lang="en-US" smtClean="0"/>
              <a:t>‹#›</a:t>
            </a:fld>
            <a:endParaRPr lang="en-US"/>
          </a:p>
        </p:txBody>
      </p:sp>
    </p:spTree>
    <p:extLst>
      <p:ext uri="{BB962C8B-B14F-4D97-AF65-F5344CB8AC3E}">
        <p14:creationId xmlns:p14="http://schemas.microsoft.com/office/powerpoint/2010/main" val="1221974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1" y="273052"/>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CAC546-4375-44FE-B284-AA235147FF08}" type="datetimeFigureOut">
              <a:rPr lang="en-US" smtClean="0"/>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70F8E-F5A9-4AAD-ABA7-86773A77ABFA}" type="slidenum">
              <a:rPr lang="en-US" smtClean="0"/>
              <a:t>‹#›</a:t>
            </a:fld>
            <a:endParaRPr lang="en-US"/>
          </a:p>
        </p:txBody>
      </p:sp>
    </p:spTree>
    <p:extLst>
      <p:ext uri="{BB962C8B-B14F-4D97-AF65-F5344CB8AC3E}">
        <p14:creationId xmlns:p14="http://schemas.microsoft.com/office/powerpoint/2010/main" val="4572801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CAC546-4375-44FE-B284-AA235147FF08}" type="datetimeFigureOut">
              <a:rPr lang="en-US" smtClean="0"/>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A70F8E-F5A9-4AAD-ABA7-86773A77ABFA}" type="slidenum">
              <a:rPr lang="en-US" smtClean="0"/>
              <a:t>‹#›</a:t>
            </a:fld>
            <a:endParaRPr lang="en-US"/>
          </a:p>
        </p:txBody>
      </p:sp>
    </p:spTree>
    <p:extLst>
      <p:ext uri="{BB962C8B-B14F-4D97-AF65-F5344CB8AC3E}">
        <p14:creationId xmlns:p14="http://schemas.microsoft.com/office/powerpoint/2010/main" val="3480814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6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CAC546-4375-44FE-B284-AA235147FF08}" type="datetimeFigureOut">
              <a:rPr lang="en-US" smtClean="0"/>
              <a:t>3/11/2013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A70F8E-F5A9-4AAD-ABA7-86773A77ABFA}" type="slidenum">
              <a:rPr lang="en-US" smtClean="0"/>
              <a:t>‹#›</a:t>
            </a:fld>
            <a:endParaRPr lang="en-US"/>
          </a:p>
        </p:txBody>
      </p:sp>
    </p:spTree>
    <p:extLst>
      <p:ext uri="{BB962C8B-B14F-4D97-AF65-F5344CB8AC3E}">
        <p14:creationId xmlns:p14="http://schemas.microsoft.com/office/powerpoint/2010/main" val="8891937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hyperlink" Target="http://www.amazon.com/Inovart-Puzzle-It-Blank-Puzzles-Pieces/dp/B00598K9YK" TargetMode="External"/><Relationship Id="rId3" Type="http://schemas.openxmlformats.org/officeDocument/2006/relationships/hyperlink" Target="mailto:rkwake@psusd.us" TargetMode="External"/><Relationship Id="rId7" Type="http://schemas.openxmlformats.org/officeDocument/2006/relationships/hyperlink" Target="http://www.smartstudentsgreatjobs.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www.calhosa.org/" TargetMode="External"/><Relationship Id="rId5" Type="http://schemas.openxmlformats.org/officeDocument/2006/relationships/hyperlink" Target="http://www.hosa.org/" TargetMode="External"/><Relationship Id="rId4" Type="http://schemas.openxmlformats.org/officeDocument/2006/relationships/hyperlink" Target="mailto:donna@cvep.com" TargetMode="External"/><Relationship Id="rId9" Type="http://schemas.openxmlformats.org/officeDocument/2006/relationships/hyperlink" Target="http://www.educatingforcareers.or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11.emf"/><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304800"/>
            <a:ext cx="7772400" cy="1524000"/>
          </a:xfrm>
        </p:spPr>
        <p:txBody>
          <a:bodyPr/>
          <a:lstStyle/>
          <a:p>
            <a:r>
              <a:rPr lang="en-US" dirty="0" smtClean="0">
                <a:latin typeface="Arial Rounded MT Bold" pitchFamily="34" charset="0"/>
              </a:rPr>
              <a:t>25 </a:t>
            </a:r>
            <a:r>
              <a:rPr lang="en-US" sz="3200" dirty="0" smtClean="0">
                <a:latin typeface="Arial Rounded MT Bold" pitchFamily="34" charset="0"/>
              </a:rPr>
              <a:t>PIECE</a:t>
            </a:r>
            <a:r>
              <a:rPr lang="en-US" dirty="0" smtClean="0">
                <a:latin typeface="Arial Rounded MT Bold" pitchFamily="34" charset="0"/>
              </a:rPr>
              <a:t> PUZZLE OF </a:t>
            </a:r>
            <a:br>
              <a:rPr lang="en-US" dirty="0" smtClean="0">
                <a:latin typeface="Arial Rounded MT Bold" pitchFamily="34" charset="0"/>
              </a:rPr>
            </a:br>
            <a:r>
              <a:rPr lang="en-US" dirty="0" smtClean="0">
                <a:latin typeface="Arial Rounded MT Bold" pitchFamily="34" charset="0"/>
              </a:rPr>
              <a:t>WORK-BASED LEARNING</a:t>
            </a:r>
            <a:endParaRPr lang="en-US" dirty="0">
              <a:latin typeface="Arial Rounded MT Bold" pitchFamily="34" charset="0"/>
            </a:endParaRPr>
          </a:p>
        </p:txBody>
      </p:sp>
      <p:sp>
        <p:nvSpPr>
          <p:cNvPr id="3" name="Subtitle 2"/>
          <p:cNvSpPr>
            <a:spLocks noGrp="1"/>
          </p:cNvSpPr>
          <p:nvPr>
            <p:ph type="subTitle" idx="1"/>
          </p:nvPr>
        </p:nvSpPr>
        <p:spPr>
          <a:xfrm>
            <a:off x="1219200" y="1981200"/>
            <a:ext cx="2057400" cy="2819400"/>
          </a:xfrm>
        </p:spPr>
        <p:txBody>
          <a:bodyPr>
            <a:normAutofit fontScale="92500"/>
          </a:bodyPr>
          <a:lstStyle/>
          <a:p>
            <a:r>
              <a:rPr lang="en-US" dirty="0" smtClean="0"/>
              <a:t>Educating for Careers Conference</a:t>
            </a:r>
          </a:p>
          <a:p>
            <a:endParaRPr lang="en-US" dirty="0" smtClean="0"/>
          </a:p>
          <a:p>
            <a:r>
              <a:rPr lang="en-US" dirty="0" smtClean="0"/>
              <a:t>March 2013</a:t>
            </a:r>
            <a:endParaRPr lang="en-US" dirty="0"/>
          </a:p>
        </p:txBody>
      </p:sp>
      <p:sp>
        <p:nvSpPr>
          <p:cNvPr id="7" name="TextBox 6"/>
          <p:cNvSpPr txBox="1"/>
          <p:nvPr/>
        </p:nvSpPr>
        <p:spPr>
          <a:xfrm>
            <a:off x="457200" y="5227320"/>
            <a:ext cx="4038600" cy="1077218"/>
          </a:xfrm>
          <a:prstGeom prst="rect">
            <a:avLst/>
          </a:prstGeom>
          <a:noFill/>
        </p:spPr>
        <p:txBody>
          <a:bodyPr wrap="square" rtlCol="0">
            <a:spAutoFit/>
          </a:bodyPr>
          <a:lstStyle/>
          <a:p>
            <a:r>
              <a:rPr lang="en-US" sz="1600" dirty="0" smtClean="0"/>
              <a:t>Ruth </a:t>
            </a:r>
            <a:r>
              <a:rPr lang="en-US" sz="1600" dirty="0" err="1" smtClean="0"/>
              <a:t>Kwake</a:t>
            </a:r>
            <a:r>
              <a:rPr lang="en-US" sz="1600" dirty="0" smtClean="0"/>
              <a:t>, RN, BSN, </a:t>
            </a:r>
            <a:r>
              <a:rPr lang="en-US" sz="1600" dirty="0" err="1" smtClean="0"/>
              <a:t>MAEd</a:t>
            </a:r>
            <a:r>
              <a:rPr lang="en-US" sz="1600" dirty="0" smtClean="0"/>
              <a:t>. </a:t>
            </a:r>
          </a:p>
          <a:p>
            <a:r>
              <a:rPr lang="en-US" sz="1600" dirty="0" smtClean="0"/>
              <a:t>Guidance Counselor</a:t>
            </a:r>
          </a:p>
          <a:p>
            <a:r>
              <a:rPr lang="en-US" sz="1600" dirty="0" smtClean="0"/>
              <a:t>Health &amp; Environmental Academy of Learning</a:t>
            </a:r>
          </a:p>
          <a:p>
            <a:r>
              <a:rPr lang="en-US" sz="1600" dirty="0" smtClean="0"/>
              <a:t>Cathedral City High School</a:t>
            </a:r>
            <a:endParaRPr lang="en-US" sz="1600" dirty="0"/>
          </a:p>
        </p:txBody>
      </p:sp>
      <p:sp>
        <p:nvSpPr>
          <p:cNvPr id="8" name="TextBox 7"/>
          <p:cNvSpPr txBox="1"/>
          <p:nvPr/>
        </p:nvSpPr>
        <p:spPr>
          <a:xfrm>
            <a:off x="4953000" y="5227320"/>
            <a:ext cx="3886200" cy="830997"/>
          </a:xfrm>
          <a:prstGeom prst="rect">
            <a:avLst/>
          </a:prstGeom>
          <a:noFill/>
        </p:spPr>
        <p:txBody>
          <a:bodyPr wrap="square" rtlCol="0">
            <a:spAutoFit/>
          </a:bodyPr>
          <a:lstStyle/>
          <a:p>
            <a:r>
              <a:rPr lang="en-US" sz="1600" dirty="0" smtClean="0"/>
              <a:t>Donna Sturgeon. BA, </a:t>
            </a:r>
            <a:r>
              <a:rPr lang="en-US" sz="1600" dirty="0" err="1" smtClean="0"/>
              <a:t>BSEd</a:t>
            </a:r>
            <a:endParaRPr lang="en-US" sz="1600" dirty="0" smtClean="0"/>
          </a:p>
          <a:p>
            <a:r>
              <a:rPr lang="en-US" sz="1600" dirty="0" smtClean="0"/>
              <a:t>Career Pathways Initiative</a:t>
            </a:r>
          </a:p>
          <a:p>
            <a:r>
              <a:rPr lang="en-US" sz="1600" dirty="0" smtClean="0"/>
              <a:t>Coachella Valley Economic Partnership</a:t>
            </a:r>
            <a:endParaRPr lang="en-US" sz="16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828800"/>
            <a:ext cx="3124200" cy="3124200"/>
          </a:xfrm>
          <a:prstGeom prst="rect">
            <a:avLst/>
          </a:prstGeom>
        </p:spPr>
      </p:pic>
    </p:spTree>
    <p:extLst>
      <p:ext uri="{BB962C8B-B14F-4D97-AF65-F5344CB8AC3E}">
        <p14:creationId xmlns:p14="http://schemas.microsoft.com/office/powerpoint/2010/main" val="3841703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t>JUMP + HOSA = teamwork</a:t>
            </a:r>
            <a:endParaRPr lang="en-US" dirty="0"/>
          </a:p>
        </p:txBody>
      </p:sp>
      <p:sp>
        <p:nvSpPr>
          <p:cNvPr id="3" name="Content Placeholder 2"/>
          <p:cNvSpPr>
            <a:spLocks noGrp="1"/>
          </p:cNvSpPr>
          <p:nvPr>
            <p:ph sz="half" idx="1"/>
          </p:nvPr>
        </p:nvSpPr>
        <p:spPr>
          <a:xfrm>
            <a:off x="457200" y="1371600"/>
            <a:ext cx="4038600" cy="4754565"/>
          </a:xfrm>
        </p:spPr>
        <p:txBody>
          <a:bodyPr/>
          <a:lstStyle/>
          <a:p>
            <a:r>
              <a:rPr lang="en-US" dirty="0" smtClean="0"/>
              <a:t>photo</a:t>
            </a:r>
            <a:endParaRPr lang="en-US" dirty="0"/>
          </a:p>
        </p:txBody>
      </p:sp>
      <p:sp>
        <p:nvSpPr>
          <p:cNvPr id="4" name="Content Placeholder 3"/>
          <p:cNvSpPr>
            <a:spLocks noGrp="1"/>
          </p:cNvSpPr>
          <p:nvPr>
            <p:ph sz="half" idx="2"/>
          </p:nvPr>
        </p:nvSpPr>
        <p:spPr/>
        <p:txBody>
          <a:bodyPr/>
          <a:lstStyle/>
          <a:p>
            <a:r>
              <a:rPr lang="en-US" dirty="0" smtClean="0"/>
              <a:t>photo</a:t>
            </a:r>
            <a:endParaRPr lang="en-US" dirty="0"/>
          </a:p>
        </p:txBody>
      </p:sp>
      <p:pic>
        <p:nvPicPr>
          <p:cNvPr id="7" name="Picture 6"/>
          <p:cNvPicPr>
            <a:picLocks noChangeAspect="1"/>
          </p:cNvPicPr>
          <p:nvPr/>
        </p:nvPicPr>
        <p:blipFill>
          <a:blip r:embed="rId3"/>
          <a:stretch>
            <a:fillRect/>
          </a:stretch>
        </p:blipFill>
        <p:spPr>
          <a:xfrm>
            <a:off x="304800" y="914400"/>
            <a:ext cx="6553200" cy="2971800"/>
          </a:xfrm>
          <a:prstGeom prst="rect">
            <a:avLst/>
          </a:prstGeom>
        </p:spPr>
      </p:pic>
      <p:pic>
        <p:nvPicPr>
          <p:cNvPr id="8" name="Picture 7"/>
          <p:cNvPicPr>
            <a:picLocks noChangeAspect="1"/>
          </p:cNvPicPr>
          <p:nvPr/>
        </p:nvPicPr>
        <p:blipFill>
          <a:blip r:embed="rId4"/>
          <a:stretch>
            <a:fillRect/>
          </a:stretch>
        </p:blipFill>
        <p:spPr>
          <a:xfrm>
            <a:off x="2893740" y="3276600"/>
            <a:ext cx="6021659" cy="3352800"/>
          </a:xfrm>
          <a:prstGeom prst="rect">
            <a:avLst/>
          </a:prstGeom>
        </p:spPr>
      </p:pic>
    </p:spTree>
    <p:extLst>
      <p:ext uri="{BB962C8B-B14F-4D97-AF65-F5344CB8AC3E}">
        <p14:creationId xmlns:p14="http://schemas.microsoft.com/office/powerpoint/2010/main" val="2495305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a:latin typeface="Arial Rounded MT Bold" pitchFamily="34" charset="0"/>
              </a:rPr>
              <a:t>25 </a:t>
            </a:r>
            <a:r>
              <a:rPr lang="en-US" sz="3200" dirty="0">
                <a:latin typeface="Arial Rounded MT Bold" pitchFamily="34" charset="0"/>
              </a:rPr>
              <a:t>PIECE</a:t>
            </a:r>
            <a:r>
              <a:rPr lang="en-US" dirty="0">
                <a:latin typeface="Arial Rounded MT Bold" pitchFamily="34" charset="0"/>
              </a:rPr>
              <a:t> PUZZLE OF </a:t>
            </a:r>
            <a:br>
              <a:rPr lang="en-US" dirty="0">
                <a:latin typeface="Arial Rounded MT Bold" pitchFamily="34" charset="0"/>
              </a:rPr>
            </a:br>
            <a:r>
              <a:rPr lang="en-US" dirty="0">
                <a:latin typeface="Arial Rounded MT Bold" pitchFamily="34" charset="0"/>
              </a:rPr>
              <a:t>WORK-BASED LEARNING</a:t>
            </a:r>
            <a:endParaRPr lang="en-US" dirty="0"/>
          </a:p>
        </p:txBody>
      </p:sp>
      <p:sp>
        <p:nvSpPr>
          <p:cNvPr id="4" name="Up-Down Arrow 3"/>
          <p:cNvSpPr/>
          <p:nvPr/>
        </p:nvSpPr>
        <p:spPr>
          <a:xfrm>
            <a:off x="457200" y="1371600"/>
            <a:ext cx="3352800" cy="3805446"/>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rgbClr val="000000"/>
                </a:solidFill>
                <a:latin typeface="Calibri" pitchFamily="34" charset="0"/>
                <a:cs typeface="Arial" pitchFamily="34" charset="0"/>
              </a:rPr>
              <a:t>9</a:t>
            </a:r>
            <a:r>
              <a:rPr lang="en-US" baseline="30000" dirty="0">
                <a:solidFill>
                  <a:srgbClr val="000000"/>
                </a:solidFill>
                <a:latin typeface="Calibri" pitchFamily="34" charset="0"/>
                <a:cs typeface="Arial" pitchFamily="34" charset="0"/>
              </a:rPr>
              <a:t>TH</a:t>
            </a:r>
            <a:r>
              <a:rPr lang="en-US" dirty="0">
                <a:solidFill>
                  <a:srgbClr val="000000"/>
                </a:solidFill>
                <a:latin typeface="Calibri" pitchFamily="34" charset="0"/>
                <a:cs typeface="Arial" pitchFamily="34" charset="0"/>
              </a:rPr>
              <a:t> </a:t>
            </a:r>
            <a:r>
              <a:rPr lang="en-US" dirty="0" smtClean="0">
                <a:solidFill>
                  <a:srgbClr val="000000"/>
                </a:solidFill>
                <a:latin typeface="Calibri" pitchFamily="34" charset="0"/>
                <a:cs typeface="Arial" pitchFamily="34" charset="0"/>
              </a:rPr>
              <a:t>GRADE</a:t>
            </a:r>
          </a:p>
          <a:p>
            <a:pPr lvl="0" algn="ctr" fontAlgn="base">
              <a:spcBef>
                <a:spcPct val="0"/>
              </a:spcBef>
              <a:spcAft>
                <a:spcPct val="0"/>
              </a:spcAft>
            </a:pPr>
            <a:endParaRPr lang="en-US" dirty="0">
              <a:solidFill>
                <a:srgbClr val="000000"/>
              </a:solidFill>
              <a:latin typeface="Calibri" pitchFamily="34" charset="0"/>
              <a:cs typeface="Arial" pitchFamily="34" charset="0"/>
            </a:endParaRPr>
          </a:p>
          <a:p>
            <a:pPr lvl="0" algn="ctr" fontAlgn="base">
              <a:spcBef>
                <a:spcPct val="0"/>
              </a:spcBef>
              <a:spcAft>
                <a:spcPct val="0"/>
              </a:spcAft>
            </a:pPr>
            <a:r>
              <a:rPr lang="en-US" dirty="0" smtClean="0">
                <a:solidFill>
                  <a:srgbClr val="000000"/>
                </a:solidFill>
                <a:latin typeface="Calibri" pitchFamily="34" charset="0"/>
                <a:cs typeface="Arial" pitchFamily="34" charset="0"/>
              </a:rPr>
              <a:t>PROFESSIONAL</a:t>
            </a:r>
          </a:p>
          <a:p>
            <a:pPr lvl="0" algn="ctr" fontAlgn="base">
              <a:spcBef>
                <a:spcPct val="0"/>
              </a:spcBef>
              <a:spcAft>
                <a:spcPct val="0"/>
              </a:spcAft>
            </a:pPr>
            <a:endParaRPr lang="en-US" dirty="0">
              <a:solidFill>
                <a:srgbClr val="000000"/>
              </a:solidFill>
              <a:latin typeface="Calibri" pitchFamily="34" charset="0"/>
              <a:cs typeface="Arial" pitchFamily="34" charset="0"/>
            </a:endParaRPr>
          </a:p>
          <a:p>
            <a:pPr lvl="0" algn="ctr" fontAlgn="base">
              <a:spcBef>
                <a:spcPct val="0"/>
              </a:spcBef>
              <a:spcAft>
                <a:spcPct val="0"/>
              </a:spcAft>
            </a:pPr>
            <a:r>
              <a:rPr lang="en-US" dirty="0">
                <a:solidFill>
                  <a:srgbClr val="000000"/>
                </a:solidFill>
                <a:latin typeface="Calibri" pitchFamily="34" charset="0"/>
                <a:cs typeface="Arial" pitchFamily="34" charset="0"/>
              </a:rPr>
              <a:t>INTERVIEW </a:t>
            </a:r>
            <a:endParaRPr lang="en-US" dirty="0" smtClean="0">
              <a:solidFill>
                <a:srgbClr val="000000"/>
              </a:solidFill>
              <a:latin typeface="Calibri" pitchFamily="34" charset="0"/>
              <a:cs typeface="Arial" pitchFamily="34" charset="0"/>
            </a:endParaRPr>
          </a:p>
          <a:p>
            <a:pPr lvl="0" algn="ctr" fontAlgn="base">
              <a:spcBef>
                <a:spcPct val="0"/>
              </a:spcBef>
              <a:spcAft>
                <a:spcPct val="0"/>
              </a:spcAft>
            </a:pPr>
            <a:r>
              <a:rPr lang="en-US" dirty="0" smtClean="0">
                <a:solidFill>
                  <a:srgbClr val="000000"/>
                </a:solidFill>
                <a:latin typeface="Calibri" pitchFamily="34" charset="0"/>
                <a:cs typeface="Arial" pitchFamily="34" charset="0"/>
              </a:rPr>
              <a:t>DAY </a:t>
            </a:r>
            <a:endParaRPr lang="en-US" sz="2800" dirty="0">
              <a:solidFill>
                <a:schemeClr val="tx1"/>
              </a:solidFill>
              <a:latin typeface="Arial" pitchFamily="34" charset="0"/>
              <a:cs typeface="Arial" pitchFamily="34" charset="0"/>
            </a:endParaRPr>
          </a:p>
        </p:txBody>
      </p:sp>
      <p:sp>
        <p:nvSpPr>
          <p:cNvPr id="5" name="Left-Right Arrow 4"/>
          <p:cNvSpPr/>
          <p:nvPr/>
        </p:nvSpPr>
        <p:spPr>
          <a:xfrm>
            <a:off x="4778114" y="1371600"/>
            <a:ext cx="4213485" cy="26670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rgbClr val="000000"/>
                </a:solidFill>
                <a:latin typeface="Calibri" pitchFamily="34" charset="0"/>
                <a:cs typeface="Arial" pitchFamily="34" charset="0"/>
              </a:rPr>
              <a:t>9</a:t>
            </a:r>
            <a:r>
              <a:rPr lang="en-US" baseline="30000" dirty="0">
                <a:solidFill>
                  <a:srgbClr val="000000"/>
                </a:solidFill>
                <a:latin typeface="Calibri" pitchFamily="34" charset="0"/>
                <a:cs typeface="Arial" pitchFamily="34" charset="0"/>
              </a:rPr>
              <a:t>TH</a:t>
            </a:r>
            <a:r>
              <a:rPr lang="en-US" dirty="0">
                <a:solidFill>
                  <a:srgbClr val="000000"/>
                </a:solidFill>
                <a:latin typeface="Calibri" pitchFamily="34" charset="0"/>
                <a:cs typeface="Arial" pitchFamily="34" charset="0"/>
              </a:rPr>
              <a:t> GRADE</a:t>
            </a:r>
          </a:p>
          <a:p>
            <a:pPr lvl="0" algn="ctr" fontAlgn="base">
              <a:spcBef>
                <a:spcPct val="0"/>
              </a:spcBef>
              <a:spcAft>
                <a:spcPts val="1000"/>
              </a:spcAft>
            </a:pPr>
            <a:r>
              <a:rPr lang="en-US" dirty="0">
                <a:solidFill>
                  <a:srgbClr val="000000"/>
                </a:solidFill>
                <a:latin typeface="Calibri" pitchFamily="34" charset="0"/>
                <a:cs typeface="Arial" pitchFamily="34" charset="0"/>
              </a:rPr>
              <a:t>LOCAL</a:t>
            </a:r>
          </a:p>
          <a:p>
            <a:pPr lvl="0" algn="ctr" fontAlgn="base">
              <a:spcBef>
                <a:spcPct val="0"/>
              </a:spcBef>
              <a:spcAft>
                <a:spcPts val="1000"/>
              </a:spcAft>
            </a:pPr>
            <a:r>
              <a:rPr lang="en-US" dirty="0">
                <a:solidFill>
                  <a:srgbClr val="000000"/>
                </a:solidFill>
                <a:latin typeface="Calibri" pitchFamily="34" charset="0"/>
                <a:cs typeface="Arial" pitchFamily="34" charset="0"/>
              </a:rPr>
              <a:t> COMMUNITY COLLEGE </a:t>
            </a:r>
          </a:p>
          <a:p>
            <a:pPr lvl="0" algn="ctr" fontAlgn="base">
              <a:spcBef>
                <a:spcPct val="0"/>
              </a:spcBef>
              <a:spcAft>
                <a:spcPts val="1000"/>
              </a:spcAft>
            </a:pPr>
            <a:r>
              <a:rPr lang="en-US" dirty="0">
                <a:solidFill>
                  <a:srgbClr val="000000"/>
                </a:solidFill>
                <a:latin typeface="Calibri" pitchFamily="34" charset="0"/>
                <a:cs typeface="Arial" pitchFamily="34" charset="0"/>
              </a:rPr>
              <a:t>TRIP</a:t>
            </a:r>
            <a:endParaRPr lang="en-US" sz="2800" dirty="0">
              <a:solidFill>
                <a:schemeClr val="tx1"/>
              </a:solidFill>
              <a:latin typeface="Arial" pitchFamily="34" charset="0"/>
              <a:cs typeface="Arial" pitchFamily="34" charset="0"/>
            </a:endParaRPr>
          </a:p>
        </p:txBody>
      </p:sp>
      <p:sp>
        <p:nvSpPr>
          <p:cNvPr id="6" name="Left-Right Arrow 5"/>
          <p:cNvSpPr/>
          <p:nvPr/>
        </p:nvSpPr>
        <p:spPr>
          <a:xfrm rot="19769962">
            <a:off x="2650825" y="3843546"/>
            <a:ext cx="3861980" cy="2667000"/>
          </a:xfrm>
          <a:prstGeom prst="leftRightArrow">
            <a:avLst>
              <a:gd name="adj1" fmla="val 5106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rgbClr val="000000"/>
                </a:solidFill>
                <a:latin typeface="Calibri" pitchFamily="34" charset="0"/>
                <a:cs typeface="Arial" pitchFamily="34" charset="0"/>
              </a:rPr>
              <a:t>9</a:t>
            </a:r>
            <a:r>
              <a:rPr lang="en-US" baseline="30000" dirty="0">
                <a:solidFill>
                  <a:srgbClr val="000000"/>
                </a:solidFill>
                <a:latin typeface="Calibri" pitchFamily="34" charset="0"/>
                <a:cs typeface="Arial" pitchFamily="34" charset="0"/>
              </a:rPr>
              <a:t>TH</a:t>
            </a:r>
            <a:r>
              <a:rPr lang="en-US" dirty="0">
                <a:solidFill>
                  <a:srgbClr val="000000"/>
                </a:solidFill>
                <a:latin typeface="Calibri" pitchFamily="34" charset="0"/>
                <a:cs typeface="Arial" pitchFamily="34" charset="0"/>
              </a:rPr>
              <a:t> GRADE</a:t>
            </a:r>
          </a:p>
          <a:p>
            <a:pPr lvl="0" algn="ctr" fontAlgn="base">
              <a:spcBef>
                <a:spcPct val="0"/>
              </a:spcBef>
              <a:spcAft>
                <a:spcPts val="1000"/>
              </a:spcAft>
            </a:pPr>
            <a:r>
              <a:rPr lang="en-US" dirty="0">
                <a:solidFill>
                  <a:srgbClr val="000000"/>
                </a:solidFill>
                <a:latin typeface="Calibri" pitchFamily="34" charset="0"/>
                <a:cs typeface="Arial" pitchFamily="34" charset="0"/>
              </a:rPr>
              <a:t>CAREER  </a:t>
            </a:r>
          </a:p>
          <a:p>
            <a:pPr lvl="0" algn="ctr" fontAlgn="base">
              <a:spcBef>
                <a:spcPct val="0"/>
              </a:spcBef>
              <a:spcAft>
                <a:spcPts val="1000"/>
              </a:spcAft>
            </a:pPr>
            <a:r>
              <a:rPr lang="en-US" dirty="0">
                <a:solidFill>
                  <a:srgbClr val="000000"/>
                </a:solidFill>
                <a:latin typeface="Calibri" pitchFamily="34" charset="0"/>
                <a:cs typeface="Arial" pitchFamily="34" charset="0"/>
              </a:rPr>
              <a:t>PROJECT</a:t>
            </a:r>
            <a:endParaRPr lang="en-US" sz="28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035494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9800" y="381000"/>
            <a:ext cx="2971800" cy="566738"/>
          </a:xfrm>
        </p:spPr>
        <p:txBody>
          <a:bodyPr>
            <a:normAutofit fontScale="90000"/>
          </a:bodyPr>
          <a:lstStyle/>
          <a:p>
            <a:pPr algn="ctr"/>
            <a:r>
              <a:rPr lang="en-US" dirty="0" smtClean="0"/>
              <a:t>PROFESSIONAL INTERVIEW DAY</a:t>
            </a:r>
            <a:endParaRPr lang="en-US" dirty="0"/>
          </a:p>
        </p:txBody>
      </p:sp>
      <p:pic>
        <p:nvPicPr>
          <p:cNvPr id="5" name="Picture Placeholder 4"/>
          <p:cNvPicPr>
            <a:picLocks noGrp="1" noChangeAspect="1"/>
          </p:cNvPicPr>
          <p:nvPr>
            <p:ph type="pic" idx="1"/>
          </p:nvPr>
        </p:nvPicPr>
        <p:blipFill>
          <a:blip r:embed="rId2"/>
          <a:srcRect/>
          <a:stretch>
            <a:fillRect/>
          </a:stretch>
        </p:blipFill>
        <p:spPr>
          <a:xfrm>
            <a:off x="990600" y="228600"/>
            <a:ext cx="4953000" cy="3714750"/>
          </a:xfrm>
        </p:spPr>
      </p:pic>
      <p:sp>
        <p:nvSpPr>
          <p:cNvPr id="4" name="Text Placeholder 3"/>
          <p:cNvSpPr>
            <a:spLocks noGrp="1"/>
          </p:cNvSpPr>
          <p:nvPr>
            <p:ph type="body" sz="half" idx="2"/>
          </p:nvPr>
        </p:nvSpPr>
        <p:spPr>
          <a:xfrm>
            <a:off x="6172200" y="1447800"/>
            <a:ext cx="2743200" cy="1524000"/>
          </a:xfrm>
        </p:spPr>
        <p:txBody>
          <a:bodyPr>
            <a:noAutofit/>
          </a:bodyPr>
          <a:lstStyle/>
          <a:p>
            <a:r>
              <a:rPr lang="en-US" sz="1600" dirty="0" smtClean="0"/>
              <a:t>68 Students; 21 Professionals</a:t>
            </a:r>
          </a:p>
          <a:p>
            <a:r>
              <a:rPr lang="en-US" sz="1600" dirty="0" smtClean="0"/>
              <a:t>(Pictured here:  District Coroner with Freshman HEAL students)</a:t>
            </a:r>
            <a:endParaRPr lang="en-US" sz="16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505200"/>
            <a:ext cx="4800600" cy="3200400"/>
          </a:xfrm>
          <a:prstGeom prst="rect">
            <a:avLst/>
          </a:prstGeom>
        </p:spPr>
      </p:pic>
      <p:sp>
        <p:nvSpPr>
          <p:cNvPr id="8" name="TextBox 7"/>
          <p:cNvSpPr txBox="1"/>
          <p:nvPr/>
        </p:nvSpPr>
        <p:spPr>
          <a:xfrm>
            <a:off x="1295400" y="4513943"/>
            <a:ext cx="2209800" cy="1754326"/>
          </a:xfrm>
          <a:prstGeom prst="rect">
            <a:avLst/>
          </a:prstGeom>
          <a:noFill/>
        </p:spPr>
        <p:txBody>
          <a:bodyPr wrap="square" rtlCol="0">
            <a:spAutoFit/>
          </a:bodyPr>
          <a:lstStyle/>
          <a:p>
            <a:pPr algn="ctr"/>
            <a:r>
              <a:rPr lang="en-US" b="1" dirty="0" smtClean="0"/>
              <a:t>It’s so exciting for the freshmen to meet local industry professionals who embody the careers they dream about</a:t>
            </a:r>
            <a:r>
              <a:rPr lang="en-US" dirty="0" smtClean="0"/>
              <a:t>.</a:t>
            </a:r>
            <a:endParaRPr lang="en-US" dirty="0"/>
          </a:p>
        </p:txBody>
      </p:sp>
    </p:spTree>
    <p:extLst>
      <p:ext uri="{BB962C8B-B14F-4D97-AF65-F5344CB8AC3E}">
        <p14:creationId xmlns:p14="http://schemas.microsoft.com/office/powerpoint/2010/main" val="21877657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a:latin typeface="Arial Rounded MT Bold" pitchFamily="34" charset="0"/>
              </a:rPr>
              <a:t>25 </a:t>
            </a:r>
            <a:r>
              <a:rPr lang="en-US" sz="3200" dirty="0">
                <a:latin typeface="Arial Rounded MT Bold" pitchFamily="34" charset="0"/>
              </a:rPr>
              <a:t>PIECE</a:t>
            </a:r>
            <a:r>
              <a:rPr lang="en-US" dirty="0">
                <a:latin typeface="Arial Rounded MT Bold" pitchFamily="34" charset="0"/>
              </a:rPr>
              <a:t> PUZZLE OF </a:t>
            </a:r>
            <a:br>
              <a:rPr lang="en-US" dirty="0">
                <a:latin typeface="Arial Rounded MT Bold" pitchFamily="34" charset="0"/>
              </a:rPr>
            </a:br>
            <a:r>
              <a:rPr lang="en-US" dirty="0">
                <a:latin typeface="Arial Rounded MT Bold" pitchFamily="34" charset="0"/>
              </a:rPr>
              <a:t>WORK-BASED LEARNING</a:t>
            </a:r>
            <a:endParaRPr lang="en-US" dirty="0"/>
          </a:p>
        </p:txBody>
      </p:sp>
      <p:sp>
        <p:nvSpPr>
          <p:cNvPr id="3" name="Plaque 2"/>
          <p:cNvSpPr/>
          <p:nvPr/>
        </p:nvSpPr>
        <p:spPr>
          <a:xfrm>
            <a:off x="2819400" y="1905000"/>
            <a:ext cx="2209800" cy="19812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rgbClr val="FFFF00"/>
                </a:solidFill>
                <a:latin typeface="Calibri" pitchFamily="34" charset="0"/>
                <a:cs typeface="Arial" pitchFamily="34" charset="0"/>
              </a:rPr>
              <a:t>10</a:t>
            </a:r>
            <a:r>
              <a:rPr lang="en-US" baseline="30000" dirty="0">
                <a:solidFill>
                  <a:srgbClr val="FFFF00"/>
                </a:solidFill>
                <a:latin typeface="Calibri" pitchFamily="34" charset="0"/>
                <a:cs typeface="Arial" pitchFamily="34" charset="0"/>
              </a:rPr>
              <a:t>TH</a:t>
            </a:r>
            <a:r>
              <a:rPr lang="en-US" dirty="0">
                <a:solidFill>
                  <a:srgbClr val="FFFF00"/>
                </a:solidFill>
                <a:latin typeface="Calibri" pitchFamily="34" charset="0"/>
                <a:cs typeface="Arial" pitchFamily="34" charset="0"/>
              </a:rPr>
              <a:t> GRADE</a:t>
            </a:r>
          </a:p>
          <a:p>
            <a:pPr lvl="0" algn="ctr" fontAlgn="base">
              <a:spcBef>
                <a:spcPct val="0"/>
              </a:spcBef>
              <a:spcAft>
                <a:spcPct val="0"/>
              </a:spcAft>
            </a:pPr>
            <a:r>
              <a:rPr lang="en-US" dirty="0">
                <a:solidFill>
                  <a:srgbClr val="FFFF00"/>
                </a:solidFill>
                <a:latin typeface="Calibri" pitchFamily="34" charset="0"/>
                <a:cs typeface="Arial" pitchFamily="34" charset="0"/>
              </a:rPr>
              <a:t>GUEST </a:t>
            </a:r>
          </a:p>
          <a:p>
            <a:pPr lvl="0" algn="ctr" fontAlgn="base">
              <a:spcBef>
                <a:spcPct val="0"/>
              </a:spcBef>
              <a:spcAft>
                <a:spcPts val="1000"/>
              </a:spcAft>
            </a:pPr>
            <a:r>
              <a:rPr lang="en-US" dirty="0">
                <a:solidFill>
                  <a:srgbClr val="FFFF00"/>
                </a:solidFill>
                <a:latin typeface="Calibri" pitchFamily="34" charset="0"/>
                <a:cs typeface="Arial" pitchFamily="34" charset="0"/>
              </a:rPr>
              <a:t>SPEAKERS</a:t>
            </a:r>
            <a:endParaRPr lang="en-US" sz="2800" dirty="0">
              <a:solidFill>
                <a:srgbClr val="FFFF00"/>
              </a:solidFill>
              <a:latin typeface="Arial" pitchFamily="34" charset="0"/>
              <a:cs typeface="Arial" pitchFamily="34" charset="0"/>
            </a:endParaRPr>
          </a:p>
        </p:txBody>
      </p:sp>
      <p:sp>
        <p:nvSpPr>
          <p:cNvPr id="4" name="Plaque 3"/>
          <p:cNvSpPr/>
          <p:nvPr/>
        </p:nvSpPr>
        <p:spPr>
          <a:xfrm>
            <a:off x="1066800" y="4114800"/>
            <a:ext cx="2209800" cy="19812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rgbClr val="FFFF00"/>
                </a:solidFill>
                <a:latin typeface="Calibri" pitchFamily="34" charset="0"/>
                <a:cs typeface="Arial" pitchFamily="34" charset="0"/>
              </a:rPr>
              <a:t>10</a:t>
            </a:r>
            <a:r>
              <a:rPr lang="en-US" baseline="30000" dirty="0">
                <a:solidFill>
                  <a:srgbClr val="FFFF00"/>
                </a:solidFill>
                <a:latin typeface="Calibri" pitchFamily="34" charset="0"/>
                <a:cs typeface="Arial" pitchFamily="34" charset="0"/>
              </a:rPr>
              <a:t>th</a:t>
            </a:r>
            <a:r>
              <a:rPr lang="en-US" dirty="0">
                <a:solidFill>
                  <a:srgbClr val="FFFF00"/>
                </a:solidFill>
                <a:latin typeface="Calibri" pitchFamily="34" charset="0"/>
                <a:cs typeface="Arial" pitchFamily="34" charset="0"/>
              </a:rPr>
              <a:t> GRADE </a:t>
            </a:r>
          </a:p>
          <a:p>
            <a:pPr lvl="0" algn="ctr" fontAlgn="base">
              <a:spcBef>
                <a:spcPct val="0"/>
              </a:spcBef>
              <a:spcAft>
                <a:spcPct val="0"/>
              </a:spcAft>
            </a:pPr>
            <a:r>
              <a:rPr lang="en-US" dirty="0">
                <a:solidFill>
                  <a:srgbClr val="FFFF00"/>
                </a:solidFill>
                <a:latin typeface="Calibri" pitchFamily="34" charset="0"/>
                <a:cs typeface="Arial" pitchFamily="34" charset="0"/>
              </a:rPr>
              <a:t>SALTON  SEA </a:t>
            </a:r>
          </a:p>
          <a:p>
            <a:pPr lvl="0" algn="ctr" fontAlgn="base">
              <a:spcBef>
                <a:spcPct val="0"/>
              </a:spcBef>
              <a:spcAft>
                <a:spcPct val="0"/>
              </a:spcAft>
            </a:pPr>
            <a:r>
              <a:rPr lang="en-US" dirty="0">
                <a:solidFill>
                  <a:srgbClr val="FFFF00"/>
                </a:solidFill>
                <a:latin typeface="Calibri" pitchFamily="34" charset="0"/>
                <a:cs typeface="Arial" pitchFamily="34" charset="0"/>
              </a:rPr>
              <a:t>RESEARCH &amp; </a:t>
            </a:r>
          </a:p>
          <a:p>
            <a:pPr lvl="0" algn="ctr" fontAlgn="base">
              <a:spcBef>
                <a:spcPct val="0"/>
              </a:spcBef>
              <a:spcAft>
                <a:spcPct val="0"/>
              </a:spcAft>
            </a:pPr>
            <a:r>
              <a:rPr lang="en-US" dirty="0">
                <a:solidFill>
                  <a:srgbClr val="FFFF00"/>
                </a:solidFill>
                <a:latin typeface="Calibri" pitchFamily="34" charset="0"/>
                <a:cs typeface="Arial" pitchFamily="34" charset="0"/>
              </a:rPr>
              <a:t>FORUM </a:t>
            </a:r>
            <a:endParaRPr lang="en-US" sz="2800" dirty="0">
              <a:solidFill>
                <a:srgbClr val="FFFF00"/>
              </a:solidFill>
              <a:latin typeface="Arial" pitchFamily="34" charset="0"/>
              <a:cs typeface="Arial" pitchFamily="34" charset="0"/>
            </a:endParaRPr>
          </a:p>
        </p:txBody>
      </p:sp>
      <p:sp>
        <p:nvSpPr>
          <p:cNvPr id="5" name="Plaque 4"/>
          <p:cNvSpPr/>
          <p:nvPr/>
        </p:nvSpPr>
        <p:spPr>
          <a:xfrm>
            <a:off x="6324600" y="1984948"/>
            <a:ext cx="2209800" cy="19812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rgbClr val="FFFF00"/>
                </a:solidFill>
                <a:latin typeface="Calibri" pitchFamily="34" charset="0"/>
                <a:cs typeface="Arial" pitchFamily="34" charset="0"/>
              </a:rPr>
              <a:t>10</a:t>
            </a:r>
            <a:r>
              <a:rPr lang="en-US" baseline="30000" dirty="0">
                <a:solidFill>
                  <a:srgbClr val="FFFF00"/>
                </a:solidFill>
                <a:latin typeface="Calibri" pitchFamily="34" charset="0"/>
                <a:cs typeface="Arial" pitchFamily="34" charset="0"/>
              </a:rPr>
              <a:t>TH</a:t>
            </a:r>
            <a:r>
              <a:rPr lang="en-US" dirty="0">
                <a:solidFill>
                  <a:srgbClr val="FFFF00"/>
                </a:solidFill>
                <a:latin typeface="Calibri" pitchFamily="34" charset="0"/>
                <a:cs typeface="Arial" pitchFamily="34" charset="0"/>
              </a:rPr>
              <a:t> GRADE</a:t>
            </a:r>
          </a:p>
          <a:p>
            <a:pPr lvl="0" algn="ctr" fontAlgn="base">
              <a:spcBef>
                <a:spcPct val="0"/>
              </a:spcBef>
              <a:spcAft>
                <a:spcPts val="1000"/>
              </a:spcAft>
            </a:pPr>
            <a:r>
              <a:rPr lang="en-US" dirty="0">
                <a:solidFill>
                  <a:srgbClr val="FFFF00"/>
                </a:solidFill>
                <a:latin typeface="Calibri" pitchFamily="34" charset="0"/>
                <a:cs typeface="Arial" pitchFamily="34" charset="0"/>
              </a:rPr>
              <a:t>3-DAY COLLEGE TRIP</a:t>
            </a:r>
            <a:endParaRPr lang="en-US" sz="2800" dirty="0">
              <a:solidFill>
                <a:srgbClr val="FFFF00"/>
              </a:solidFill>
              <a:latin typeface="Arial" pitchFamily="34" charset="0"/>
              <a:cs typeface="Arial" pitchFamily="34" charset="0"/>
            </a:endParaRPr>
          </a:p>
        </p:txBody>
      </p:sp>
      <p:sp>
        <p:nvSpPr>
          <p:cNvPr id="6" name="Plaque 5"/>
          <p:cNvSpPr/>
          <p:nvPr/>
        </p:nvSpPr>
        <p:spPr>
          <a:xfrm>
            <a:off x="4837451" y="4133538"/>
            <a:ext cx="2209800" cy="19812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rgbClr val="FFFF00"/>
                </a:solidFill>
                <a:latin typeface="Calibri" pitchFamily="34" charset="0"/>
                <a:cs typeface="Arial" pitchFamily="34" charset="0"/>
              </a:rPr>
              <a:t>10</a:t>
            </a:r>
            <a:r>
              <a:rPr lang="en-US" baseline="30000" dirty="0">
                <a:solidFill>
                  <a:srgbClr val="FFFF00"/>
                </a:solidFill>
                <a:latin typeface="Calibri" pitchFamily="34" charset="0"/>
                <a:cs typeface="Arial" pitchFamily="34" charset="0"/>
              </a:rPr>
              <a:t>TH</a:t>
            </a:r>
            <a:r>
              <a:rPr lang="en-US" dirty="0">
                <a:solidFill>
                  <a:srgbClr val="FFFF00"/>
                </a:solidFill>
                <a:latin typeface="Calibri" pitchFamily="34" charset="0"/>
                <a:cs typeface="Arial" pitchFamily="34" charset="0"/>
              </a:rPr>
              <a:t> GRADE</a:t>
            </a:r>
          </a:p>
          <a:p>
            <a:pPr lvl="0" algn="ctr" fontAlgn="base">
              <a:spcBef>
                <a:spcPct val="0"/>
              </a:spcBef>
              <a:spcAft>
                <a:spcPct val="0"/>
              </a:spcAft>
            </a:pPr>
            <a:r>
              <a:rPr lang="en-US" dirty="0">
                <a:solidFill>
                  <a:srgbClr val="FFFF00"/>
                </a:solidFill>
                <a:latin typeface="Calibri" pitchFamily="34" charset="0"/>
                <a:cs typeface="Arial" pitchFamily="34" charset="0"/>
              </a:rPr>
              <a:t>SERVESAFE</a:t>
            </a:r>
          </a:p>
          <a:p>
            <a:pPr lvl="0" algn="ctr" fontAlgn="base">
              <a:spcBef>
                <a:spcPct val="0"/>
              </a:spcBef>
              <a:spcAft>
                <a:spcPts val="1000"/>
              </a:spcAft>
            </a:pPr>
            <a:r>
              <a:rPr lang="en-US" dirty="0">
                <a:solidFill>
                  <a:srgbClr val="FFFF00"/>
                </a:solidFill>
                <a:latin typeface="Calibri" pitchFamily="34" charset="0"/>
                <a:cs typeface="Arial" pitchFamily="34" charset="0"/>
              </a:rPr>
              <a:t>CERTIFICATION</a:t>
            </a:r>
            <a:endParaRPr lang="en-US" sz="2800"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1678145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00600" y="533400"/>
            <a:ext cx="3810000" cy="1328738"/>
          </a:xfrm>
        </p:spPr>
        <p:txBody>
          <a:bodyPr>
            <a:normAutofit/>
          </a:bodyPr>
          <a:lstStyle/>
          <a:p>
            <a:pPr algn="ctr"/>
            <a:r>
              <a:rPr lang="en-US" dirty="0" smtClean="0"/>
              <a:t>Students &amp; teachers prepare water sample to take back to school for analysis.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25000" b="25000"/>
          <a:stretch>
            <a:fillRect/>
          </a:stretch>
        </p:blipFill>
        <p:spPr>
          <a:xfrm>
            <a:off x="228600" y="762000"/>
            <a:ext cx="4556583" cy="2971800"/>
          </a:xfrm>
        </p:spPr>
      </p:pic>
      <p:sp>
        <p:nvSpPr>
          <p:cNvPr id="4" name="Text Placeholder 3"/>
          <p:cNvSpPr>
            <a:spLocks noGrp="1"/>
          </p:cNvSpPr>
          <p:nvPr>
            <p:ph type="body" sz="half" idx="2"/>
          </p:nvPr>
        </p:nvSpPr>
        <p:spPr>
          <a:xfrm>
            <a:off x="381000" y="4267200"/>
            <a:ext cx="2743200" cy="1795462"/>
          </a:xfrm>
        </p:spPr>
        <p:txBody>
          <a:bodyPr>
            <a:normAutofit/>
          </a:bodyPr>
          <a:lstStyle/>
          <a:p>
            <a:pPr algn="ctr"/>
            <a:r>
              <a:rPr lang="en-US" sz="1800" b="1" dirty="0" smtClean="0"/>
              <a:t>Students learn about the Salton Sea and water issues around the globe from Ranger </a:t>
            </a:r>
            <a:r>
              <a:rPr lang="en-US" sz="1800" b="1" dirty="0" err="1" smtClean="0"/>
              <a:t>Freida</a:t>
            </a:r>
            <a:endParaRPr lang="en-US" sz="1800"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1270" y="3200400"/>
            <a:ext cx="5502729" cy="3668486"/>
          </a:xfrm>
          <a:prstGeom prst="rect">
            <a:avLst/>
          </a:prstGeom>
        </p:spPr>
      </p:pic>
    </p:spTree>
    <p:extLst>
      <p:ext uri="{BB962C8B-B14F-4D97-AF65-F5344CB8AC3E}">
        <p14:creationId xmlns:p14="http://schemas.microsoft.com/office/powerpoint/2010/main" val="465255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a:latin typeface="Arial Rounded MT Bold" pitchFamily="34" charset="0"/>
              </a:rPr>
              <a:t>25 </a:t>
            </a:r>
            <a:r>
              <a:rPr lang="en-US" sz="3200" dirty="0">
                <a:latin typeface="Arial Rounded MT Bold" pitchFamily="34" charset="0"/>
              </a:rPr>
              <a:t>PIECE</a:t>
            </a:r>
            <a:r>
              <a:rPr lang="en-US" dirty="0">
                <a:latin typeface="Arial Rounded MT Bold" pitchFamily="34" charset="0"/>
              </a:rPr>
              <a:t> PUZZLE OF </a:t>
            </a:r>
            <a:br>
              <a:rPr lang="en-US" dirty="0">
                <a:latin typeface="Arial Rounded MT Bold" pitchFamily="34" charset="0"/>
              </a:rPr>
            </a:br>
            <a:r>
              <a:rPr lang="en-US" dirty="0">
                <a:latin typeface="Arial Rounded MT Bold" pitchFamily="34" charset="0"/>
              </a:rPr>
              <a:t>WORK-BASED LEARNING</a:t>
            </a:r>
            <a:endParaRPr lang="en-US" dirty="0"/>
          </a:p>
        </p:txBody>
      </p:sp>
      <p:sp>
        <p:nvSpPr>
          <p:cNvPr id="3" name="Flowchart: Stored Data 2"/>
          <p:cNvSpPr/>
          <p:nvPr/>
        </p:nvSpPr>
        <p:spPr>
          <a:xfrm>
            <a:off x="381000" y="1586459"/>
            <a:ext cx="2362200" cy="1752600"/>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chemeClr val="accent6">
                    <a:lumMod val="60000"/>
                    <a:lumOff val="40000"/>
                  </a:schemeClr>
                </a:solidFill>
                <a:latin typeface="Calibri" pitchFamily="34" charset="0"/>
                <a:cs typeface="Arial" pitchFamily="34" charset="0"/>
              </a:rPr>
              <a:t>11</a:t>
            </a:r>
            <a:r>
              <a:rPr lang="en-US" baseline="30000" dirty="0">
                <a:solidFill>
                  <a:schemeClr val="accent6">
                    <a:lumMod val="60000"/>
                    <a:lumOff val="40000"/>
                  </a:schemeClr>
                </a:solidFill>
                <a:latin typeface="Calibri" pitchFamily="34" charset="0"/>
                <a:cs typeface="Arial" pitchFamily="34" charset="0"/>
              </a:rPr>
              <a:t>TH  </a:t>
            </a:r>
            <a:r>
              <a:rPr lang="en-US" dirty="0">
                <a:solidFill>
                  <a:schemeClr val="accent6">
                    <a:lumMod val="60000"/>
                    <a:lumOff val="40000"/>
                  </a:schemeClr>
                </a:solidFill>
                <a:latin typeface="Calibri" pitchFamily="34" charset="0"/>
                <a:cs typeface="Arial" pitchFamily="34" charset="0"/>
              </a:rPr>
              <a:t>GRADE </a:t>
            </a:r>
          </a:p>
          <a:p>
            <a:pPr lvl="0" algn="ctr" fontAlgn="base">
              <a:spcBef>
                <a:spcPct val="0"/>
              </a:spcBef>
              <a:spcAft>
                <a:spcPct val="0"/>
              </a:spcAft>
            </a:pPr>
            <a:r>
              <a:rPr lang="en-US" dirty="0">
                <a:solidFill>
                  <a:schemeClr val="accent6">
                    <a:lumMod val="60000"/>
                    <a:lumOff val="40000"/>
                  </a:schemeClr>
                </a:solidFill>
                <a:latin typeface="Calibri" pitchFamily="34" charset="0"/>
                <a:cs typeface="Arial" pitchFamily="34" charset="0"/>
              </a:rPr>
              <a:t>ROP/CTE </a:t>
            </a:r>
          </a:p>
          <a:p>
            <a:pPr lvl="0" algn="ctr" fontAlgn="base">
              <a:spcBef>
                <a:spcPct val="0"/>
              </a:spcBef>
              <a:spcAft>
                <a:spcPct val="0"/>
              </a:spcAft>
            </a:pPr>
            <a:r>
              <a:rPr lang="en-US" dirty="0">
                <a:solidFill>
                  <a:schemeClr val="accent6">
                    <a:lumMod val="60000"/>
                    <a:lumOff val="40000"/>
                  </a:schemeClr>
                </a:solidFill>
                <a:latin typeface="Calibri" pitchFamily="34" charset="0"/>
                <a:cs typeface="Arial" pitchFamily="34" charset="0"/>
              </a:rPr>
              <a:t>CERTIFICATION</a:t>
            </a:r>
            <a:r>
              <a:rPr lang="en-US" dirty="0">
                <a:solidFill>
                  <a:schemeClr val="accent6">
                    <a:lumMod val="60000"/>
                    <a:lumOff val="40000"/>
                  </a:schemeClr>
                </a:solidFill>
                <a:latin typeface="Times New Roman" pitchFamily="18" charset="0"/>
                <a:cs typeface="Arial" pitchFamily="34" charset="0"/>
              </a:rPr>
              <a:t> </a:t>
            </a:r>
            <a:endParaRPr lang="en-US" sz="2800" dirty="0">
              <a:solidFill>
                <a:schemeClr val="accent6">
                  <a:lumMod val="60000"/>
                  <a:lumOff val="40000"/>
                </a:schemeClr>
              </a:solidFill>
              <a:latin typeface="Arial" pitchFamily="34" charset="0"/>
              <a:cs typeface="Arial" pitchFamily="34" charset="0"/>
            </a:endParaRPr>
          </a:p>
        </p:txBody>
      </p:sp>
      <p:sp>
        <p:nvSpPr>
          <p:cNvPr id="4" name="Flowchart: Stored Data 3"/>
          <p:cNvSpPr/>
          <p:nvPr/>
        </p:nvSpPr>
        <p:spPr>
          <a:xfrm>
            <a:off x="3276600" y="2209800"/>
            <a:ext cx="2514600" cy="1905000"/>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chemeClr val="accent6">
                    <a:lumMod val="60000"/>
                    <a:lumOff val="40000"/>
                  </a:schemeClr>
                </a:solidFill>
                <a:latin typeface="Calibri" pitchFamily="34" charset="0"/>
                <a:cs typeface="Arial" pitchFamily="34" charset="0"/>
              </a:rPr>
              <a:t>11</a:t>
            </a:r>
            <a:r>
              <a:rPr lang="en-US" baseline="30000" dirty="0">
                <a:solidFill>
                  <a:schemeClr val="accent6">
                    <a:lumMod val="60000"/>
                    <a:lumOff val="40000"/>
                  </a:schemeClr>
                </a:solidFill>
                <a:latin typeface="Calibri" pitchFamily="34" charset="0"/>
                <a:cs typeface="Arial" pitchFamily="34" charset="0"/>
              </a:rPr>
              <a:t>TH</a:t>
            </a:r>
            <a:r>
              <a:rPr lang="en-US" dirty="0">
                <a:solidFill>
                  <a:schemeClr val="accent6">
                    <a:lumMod val="60000"/>
                    <a:lumOff val="40000"/>
                  </a:schemeClr>
                </a:solidFill>
                <a:latin typeface="Calibri" pitchFamily="34" charset="0"/>
                <a:cs typeface="Arial" pitchFamily="34" charset="0"/>
              </a:rPr>
              <a:t> GRADE JOB SHADOW DAY </a:t>
            </a:r>
            <a:endParaRPr lang="en-US" sz="2800" dirty="0">
              <a:solidFill>
                <a:schemeClr val="accent6">
                  <a:lumMod val="60000"/>
                  <a:lumOff val="40000"/>
                </a:schemeClr>
              </a:solidFill>
              <a:latin typeface="Arial" pitchFamily="34" charset="0"/>
              <a:cs typeface="Arial" pitchFamily="34" charset="0"/>
            </a:endParaRPr>
          </a:p>
        </p:txBody>
      </p:sp>
      <p:sp>
        <p:nvSpPr>
          <p:cNvPr id="5" name="Flowchart: Stored Data 4"/>
          <p:cNvSpPr/>
          <p:nvPr/>
        </p:nvSpPr>
        <p:spPr>
          <a:xfrm>
            <a:off x="6248400" y="1631429"/>
            <a:ext cx="2667000" cy="1690141"/>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ts val="1000"/>
              </a:spcAft>
            </a:pPr>
            <a:r>
              <a:rPr lang="en-US" dirty="0" smtClean="0">
                <a:solidFill>
                  <a:schemeClr val="accent6">
                    <a:lumMod val="60000"/>
                    <a:lumOff val="40000"/>
                  </a:schemeClr>
                </a:solidFill>
                <a:latin typeface="Calibri" pitchFamily="34" charset="0"/>
                <a:cs typeface="Arial" pitchFamily="34" charset="0"/>
              </a:rPr>
              <a:t>11</a:t>
            </a:r>
            <a:r>
              <a:rPr lang="en-US" baseline="30000" dirty="0" smtClean="0">
                <a:solidFill>
                  <a:schemeClr val="accent6">
                    <a:lumMod val="60000"/>
                    <a:lumOff val="40000"/>
                  </a:schemeClr>
                </a:solidFill>
                <a:latin typeface="Calibri" pitchFamily="34" charset="0"/>
                <a:cs typeface="Arial" pitchFamily="34" charset="0"/>
              </a:rPr>
              <a:t>TH</a:t>
            </a:r>
            <a:r>
              <a:rPr lang="en-US" dirty="0" smtClean="0">
                <a:solidFill>
                  <a:schemeClr val="accent6">
                    <a:lumMod val="60000"/>
                    <a:lumOff val="40000"/>
                  </a:schemeClr>
                </a:solidFill>
                <a:latin typeface="Calibri" pitchFamily="34" charset="0"/>
                <a:cs typeface="Arial" pitchFamily="34" charset="0"/>
              </a:rPr>
              <a:t> </a:t>
            </a:r>
            <a:endParaRPr lang="en-US" dirty="0">
              <a:solidFill>
                <a:schemeClr val="accent6">
                  <a:lumMod val="60000"/>
                  <a:lumOff val="40000"/>
                </a:schemeClr>
              </a:solidFill>
              <a:latin typeface="Calibri" pitchFamily="34" charset="0"/>
              <a:cs typeface="Arial" pitchFamily="34" charset="0"/>
            </a:endParaRPr>
          </a:p>
          <a:p>
            <a:pPr lvl="0" algn="ctr" fontAlgn="base">
              <a:spcBef>
                <a:spcPct val="0"/>
              </a:spcBef>
              <a:spcAft>
                <a:spcPts val="1000"/>
              </a:spcAft>
            </a:pPr>
            <a:r>
              <a:rPr lang="en-US" dirty="0">
                <a:solidFill>
                  <a:schemeClr val="accent6">
                    <a:lumMod val="60000"/>
                    <a:lumOff val="40000"/>
                  </a:schemeClr>
                </a:solidFill>
                <a:latin typeface="Calibri" pitchFamily="34" charset="0"/>
                <a:cs typeface="Arial" pitchFamily="34" charset="0"/>
              </a:rPr>
              <a:t>GRADE </a:t>
            </a:r>
          </a:p>
          <a:p>
            <a:pPr lvl="0" algn="ctr" fontAlgn="base">
              <a:spcBef>
                <a:spcPct val="0"/>
              </a:spcBef>
              <a:spcAft>
                <a:spcPts val="1000"/>
              </a:spcAft>
            </a:pPr>
            <a:r>
              <a:rPr lang="en-US" dirty="0">
                <a:solidFill>
                  <a:schemeClr val="accent6">
                    <a:lumMod val="60000"/>
                    <a:lumOff val="40000"/>
                  </a:schemeClr>
                </a:solidFill>
                <a:latin typeface="Calibri" pitchFamily="34" charset="0"/>
                <a:cs typeface="Arial" pitchFamily="34" charset="0"/>
              </a:rPr>
              <a:t>MENTORSHIPS</a:t>
            </a:r>
            <a:endParaRPr lang="en-US" sz="2800" dirty="0">
              <a:solidFill>
                <a:schemeClr val="accent6">
                  <a:lumMod val="60000"/>
                  <a:lumOff val="40000"/>
                </a:schemeClr>
              </a:solidFill>
              <a:latin typeface="Arial" pitchFamily="34" charset="0"/>
              <a:cs typeface="Arial" pitchFamily="34" charset="0"/>
            </a:endParaRPr>
          </a:p>
        </p:txBody>
      </p:sp>
      <p:sp>
        <p:nvSpPr>
          <p:cNvPr id="6" name="Flowchart: Stored Data 5"/>
          <p:cNvSpPr/>
          <p:nvPr/>
        </p:nvSpPr>
        <p:spPr>
          <a:xfrm>
            <a:off x="1066800" y="4267200"/>
            <a:ext cx="2209800" cy="2008682"/>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ts val="1000"/>
              </a:spcAft>
            </a:pPr>
            <a:r>
              <a:rPr lang="en-US" dirty="0">
                <a:solidFill>
                  <a:schemeClr val="accent6">
                    <a:lumMod val="60000"/>
                    <a:lumOff val="40000"/>
                  </a:schemeClr>
                </a:solidFill>
                <a:latin typeface="Calibri" pitchFamily="34" charset="0"/>
                <a:cs typeface="Arial" pitchFamily="34" charset="0"/>
              </a:rPr>
              <a:t>11</a:t>
            </a:r>
            <a:r>
              <a:rPr lang="en-US" baseline="30000" dirty="0">
                <a:solidFill>
                  <a:schemeClr val="accent6">
                    <a:lumMod val="60000"/>
                    <a:lumOff val="40000"/>
                  </a:schemeClr>
                </a:solidFill>
                <a:latin typeface="Calibri" pitchFamily="34" charset="0"/>
                <a:cs typeface="Arial" pitchFamily="34" charset="0"/>
              </a:rPr>
              <a:t>TH</a:t>
            </a:r>
            <a:r>
              <a:rPr lang="en-US" dirty="0">
                <a:solidFill>
                  <a:schemeClr val="accent6">
                    <a:lumMod val="60000"/>
                    <a:lumOff val="40000"/>
                  </a:schemeClr>
                </a:solidFill>
                <a:latin typeface="Calibri" pitchFamily="34" charset="0"/>
                <a:cs typeface="Arial" pitchFamily="34" charset="0"/>
              </a:rPr>
              <a:t> GRADE CERT TRAINING WITH CCFD</a:t>
            </a:r>
            <a:endParaRPr lang="en-US" sz="2800" dirty="0">
              <a:solidFill>
                <a:schemeClr val="accent6">
                  <a:lumMod val="60000"/>
                  <a:lumOff val="40000"/>
                </a:schemeClr>
              </a:solidFill>
              <a:latin typeface="Arial" pitchFamily="34" charset="0"/>
              <a:cs typeface="Arial" pitchFamily="34" charset="0"/>
            </a:endParaRPr>
          </a:p>
        </p:txBody>
      </p:sp>
      <p:sp>
        <p:nvSpPr>
          <p:cNvPr id="7" name="Flowchart: Stored Data 6"/>
          <p:cNvSpPr/>
          <p:nvPr/>
        </p:nvSpPr>
        <p:spPr>
          <a:xfrm>
            <a:off x="5572593" y="4419600"/>
            <a:ext cx="2660754" cy="1703882"/>
          </a:xfrm>
          <a:prstGeom prst="flowChartOnlineStorag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chemeClr val="accent6">
                    <a:lumMod val="60000"/>
                    <a:lumOff val="40000"/>
                  </a:schemeClr>
                </a:solidFill>
                <a:latin typeface="Calibri" pitchFamily="34" charset="0"/>
                <a:cs typeface="Arial" pitchFamily="34" charset="0"/>
              </a:rPr>
              <a:t>11</a:t>
            </a:r>
            <a:r>
              <a:rPr lang="en-US" baseline="30000" dirty="0">
                <a:solidFill>
                  <a:schemeClr val="accent6">
                    <a:lumMod val="60000"/>
                    <a:lumOff val="40000"/>
                  </a:schemeClr>
                </a:solidFill>
                <a:latin typeface="Calibri" pitchFamily="34" charset="0"/>
                <a:cs typeface="Arial" pitchFamily="34" charset="0"/>
              </a:rPr>
              <a:t>TH</a:t>
            </a:r>
            <a:r>
              <a:rPr lang="en-US" dirty="0">
                <a:solidFill>
                  <a:schemeClr val="accent6">
                    <a:lumMod val="60000"/>
                    <a:lumOff val="40000"/>
                  </a:schemeClr>
                </a:solidFill>
                <a:latin typeface="Calibri" pitchFamily="34" charset="0"/>
                <a:cs typeface="Arial" pitchFamily="34" charset="0"/>
              </a:rPr>
              <a:t> GRADE</a:t>
            </a:r>
          </a:p>
          <a:p>
            <a:pPr lvl="0" algn="ctr" fontAlgn="base">
              <a:spcBef>
                <a:spcPct val="0"/>
              </a:spcBef>
              <a:spcAft>
                <a:spcPct val="0"/>
              </a:spcAft>
            </a:pPr>
            <a:r>
              <a:rPr lang="en-US" dirty="0">
                <a:solidFill>
                  <a:schemeClr val="accent6">
                    <a:lumMod val="60000"/>
                    <a:lumOff val="40000"/>
                  </a:schemeClr>
                </a:solidFill>
                <a:latin typeface="Calibri" pitchFamily="34" charset="0"/>
                <a:cs typeface="Arial" pitchFamily="34" charset="0"/>
              </a:rPr>
              <a:t>COLLEGE </a:t>
            </a:r>
          </a:p>
          <a:p>
            <a:pPr lvl="0" algn="ctr" fontAlgn="base">
              <a:spcBef>
                <a:spcPct val="0"/>
              </a:spcBef>
              <a:spcAft>
                <a:spcPct val="0"/>
              </a:spcAft>
            </a:pPr>
            <a:r>
              <a:rPr lang="en-US" dirty="0">
                <a:solidFill>
                  <a:schemeClr val="accent6">
                    <a:lumMod val="60000"/>
                    <a:lumOff val="40000"/>
                  </a:schemeClr>
                </a:solidFill>
                <a:latin typeface="Calibri" pitchFamily="34" charset="0"/>
                <a:cs typeface="Arial" pitchFamily="34" charset="0"/>
              </a:rPr>
              <a:t>VISITS</a:t>
            </a:r>
            <a:endParaRPr lang="en-US" sz="2800" dirty="0">
              <a:solidFill>
                <a:schemeClr val="accent6">
                  <a:lumMod val="60000"/>
                  <a:lumOff val="40000"/>
                </a:schemeClr>
              </a:solidFill>
              <a:latin typeface="Arial" pitchFamily="34" charset="0"/>
              <a:cs typeface="Arial" pitchFamily="34" charset="0"/>
            </a:endParaRPr>
          </a:p>
        </p:txBody>
      </p:sp>
    </p:spTree>
    <p:extLst>
      <p:ext uri="{BB962C8B-B14F-4D97-AF65-F5344CB8AC3E}">
        <p14:creationId xmlns:p14="http://schemas.microsoft.com/office/powerpoint/2010/main" val="405153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562600"/>
            <a:ext cx="6934200" cy="566738"/>
          </a:xfrm>
        </p:spPr>
        <p:txBody>
          <a:bodyPr>
            <a:normAutofit/>
          </a:bodyPr>
          <a:lstStyle/>
          <a:p>
            <a:r>
              <a:rPr lang="en-US" dirty="0" smtClean="0"/>
              <a:t>Cathedral City Fire Dept. doing CERT training with HEAL juniors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633" b="5633"/>
          <a:stretch>
            <a:fillRect/>
          </a:stretch>
        </p:blipFill>
        <p:spPr>
          <a:xfrm>
            <a:off x="533400" y="457200"/>
            <a:ext cx="6781800" cy="5086350"/>
          </a:xfrm>
        </p:spPr>
      </p:pic>
    </p:spTree>
    <p:extLst>
      <p:ext uri="{BB962C8B-B14F-4D97-AF65-F5344CB8AC3E}">
        <p14:creationId xmlns:p14="http://schemas.microsoft.com/office/powerpoint/2010/main" val="27177361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dirty="0">
                <a:latin typeface="Arial Rounded MT Bold" pitchFamily="34" charset="0"/>
              </a:rPr>
              <a:t>25 </a:t>
            </a:r>
            <a:r>
              <a:rPr lang="en-US" sz="3200" dirty="0">
                <a:latin typeface="Arial Rounded MT Bold" pitchFamily="34" charset="0"/>
              </a:rPr>
              <a:t>PIECE</a:t>
            </a:r>
            <a:r>
              <a:rPr lang="en-US" dirty="0">
                <a:latin typeface="Arial Rounded MT Bold" pitchFamily="34" charset="0"/>
              </a:rPr>
              <a:t> PUZZLE OF </a:t>
            </a:r>
            <a:br>
              <a:rPr lang="en-US" dirty="0">
                <a:latin typeface="Arial Rounded MT Bold" pitchFamily="34" charset="0"/>
              </a:rPr>
            </a:br>
            <a:r>
              <a:rPr lang="en-US" dirty="0">
                <a:latin typeface="Arial Rounded MT Bold" pitchFamily="34" charset="0"/>
              </a:rPr>
              <a:t>WORK-BASED LEARNING</a:t>
            </a:r>
            <a:endParaRPr lang="en-US" dirty="0"/>
          </a:p>
        </p:txBody>
      </p:sp>
      <p:sp>
        <p:nvSpPr>
          <p:cNvPr id="3" name="Left Arrow Callout 2"/>
          <p:cNvSpPr/>
          <p:nvPr/>
        </p:nvSpPr>
        <p:spPr>
          <a:xfrm>
            <a:off x="3429000" y="2044527"/>
            <a:ext cx="2590800" cy="1981200"/>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rgbClr val="FFC000"/>
                </a:solidFill>
                <a:latin typeface="Calibri" pitchFamily="34" charset="0"/>
                <a:cs typeface="Arial" pitchFamily="34" charset="0"/>
              </a:rPr>
              <a:t>12TH  GRADE</a:t>
            </a:r>
          </a:p>
          <a:p>
            <a:pPr lvl="0" algn="ctr" fontAlgn="base">
              <a:spcBef>
                <a:spcPct val="0"/>
              </a:spcBef>
              <a:spcAft>
                <a:spcPct val="0"/>
              </a:spcAft>
            </a:pPr>
            <a:r>
              <a:rPr lang="en-US" dirty="0">
                <a:solidFill>
                  <a:srgbClr val="FFC000"/>
                </a:solidFill>
                <a:latin typeface="Calibri" pitchFamily="34" charset="0"/>
                <a:cs typeface="Arial" pitchFamily="34" charset="0"/>
              </a:rPr>
              <a:t>COMMUNITY</a:t>
            </a:r>
          </a:p>
          <a:p>
            <a:pPr lvl="0" algn="ctr" fontAlgn="base">
              <a:spcBef>
                <a:spcPct val="0"/>
              </a:spcBef>
              <a:spcAft>
                <a:spcPts val="1000"/>
              </a:spcAft>
            </a:pPr>
            <a:r>
              <a:rPr lang="en-US" dirty="0">
                <a:solidFill>
                  <a:srgbClr val="FFC000"/>
                </a:solidFill>
                <a:latin typeface="Calibri" pitchFamily="34" charset="0"/>
                <a:cs typeface="Arial" pitchFamily="34" charset="0"/>
              </a:rPr>
              <a:t>HEALTH FAIR</a:t>
            </a:r>
            <a:endParaRPr lang="en-US" sz="2800" dirty="0">
              <a:solidFill>
                <a:srgbClr val="FFC000"/>
              </a:solidFill>
              <a:latin typeface="Arial" pitchFamily="34" charset="0"/>
              <a:cs typeface="Arial" pitchFamily="34" charset="0"/>
            </a:endParaRPr>
          </a:p>
        </p:txBody>
      </p:sp>
      <p:sp>
        <p:nvSpPr>
          <p:cNvPr id="4" name="Up Arrow Callout 3"/>
          <p:cNvSpPr/>
          <p:nvPr/>
        </p:nvSpPr>
        <p:spPr>
          <a:xfrm>
            <a:off x="2133600" y="3886200"/>
            <a:ext cx="2057401" cy="257175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rgbClr val="FFC000"/>
                </a:solidFill>
                <a:latin typeface="Calibri" pitchFamily="34" charset="0"/>
                <a:cs typeface="Arial" pitchFamily="34" charset="0"/>
              </a:rPr>
              <a:t>SCHOOL</a:t>
            </a:r>
          </a:p>
          <a:p>
            <a:pPr lvl="0" algn="ctr" fontAlgn="base">
              <a:spcBef>
                <a:spcPct val="0"/>
              </a:spcBef>
              <a:spcAft>
                <a:spcPct val="0"/>
              </a:spcAft>
            </a:pPr>
            <a:r>
              <a:rPr lang="en-US" dirty="0">
                <a:solidFill>
                  <a:srgbClr val="FFC000"/>
                </a:solidFill>
                <a:latin typeface="Calibri" pitchFamily="34" charset="0"/>
                <a:cs typeface="Arial" pitchFamily="34" charset="0"/>
              </a:rPr>
              <a:t>DISASTER</a:t>
            </a:r>
          </a:p>
          <a:p>
            <a:pPr lvl="0" algn="ctr" fontAlgn="base">
              <a:spcBef>
                <a:spcPct val="0"/>
              </a:spcBef>
              <a:spcAft>
                <a:spcPts val="1000"/>
              </a:spcAft>
            </a:pPr>
            <a:r>
              <a:rPr lang="en-US" dirty="0">
                <a:solidFill>
                  <a:srgbClr val="FFC000"/>
                </a:solidFill>
                <a:latin typeface="Calibri" pitchFamily="34" charset="0"/>
                <a:cs typeface="Arial" pitchFamily="34" charset="0"/>
              </a:rPr>
              <a:t>DRILL </a:t>
            </a:r>
            <a:endParaRPr lang="en-US" sz="2800" dirty="0">
              <a:solidFill>
                <a:srgbClr val="FFC000"/>
              </a:solidFill>
              <a:latin typeface="Arial" pitchFamily="34" charset="0"/>
              <a:cs typeface="Arial" pitchFamily="34" charset="0"/>
            </a:endParaRPr>
          </a:p>
        </p:txBody>
      </p:sp>
      <p:sp>
        <p:nvSpPr>
          <p:cNvPr id="5" name="Up Arrow Callout 4"/>
          <p:cNvSpPr/>
          <p:nvPr/>
        </p:nvSpPr>
        <p:spPr>
          <a:xfrm>
            <a:off x="558383" y="1447800"/>
            <a:ext cx="2032417" cy="20574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rgbClr val="FFC000"/>
                </a:solidFill>
                <a:latin typeface="Calibri" pitchFamily="34" charset="0"/>
                <a:cs typeface="Arial" pitchFamily="34" charset="0"/>
              </a:rPr>
              <a:t>12</a:t>
            </a:r>
            <a:r>
              <a:rPr lang="en-US" baseline="30000" dirty="0">
                <a:solidFill>
                  <a:srgbClr val="FFC000"/>
                </a:solidFill>
                <a:latin typeface="Calibri" pitchFamily="34" charset="0"/>
                <a:cs typeface="Arial" pitchFamily="34" charset="0"/>
              </a:rPr>
              <a:t>th</a:t>
            </a:r>
            <a:r>
              <a:rPr lang="en-US" dirty="0">
                <a:solidFill>
                  <a:srgbClr val="FFC000"/>
                </a:solidFill>
                <a:latin typeface="Calibri" pitchFamily="34" charset="0"/>
                <a:cs typeface="Arial" pitchFamily="34" charset="0"/>
              </a:rPr>
              <a:t> </a:t>
            </a:r>
          </a:p>
          <a:p>
            <a:pPr lvl="0" algn="ctr" fontAlgn="base">
              <a:spcBef>
                <a:spcPct val="0"/>
              </a:spcBef>
              <a:spcAft>
                <a:spcPct val="0"/>
              </a:spcAft>
            </a:pPr>
            <a:r>
              <a:rPr lang="en-US" dirty="0">
                <a:solidFill>
                  <a:srgbClr val="FFC000"/>
                </a:solidFill>
                <a:latin typeface="Calibri" pitchFamily="34" charset="0"/>
                <a:cs typeface="Arial" pitchFamily="34" charset="0"/>
              </a:rPr>
              <a:t>GRADE </a:t>
            </a:r>
          </a:p>
          <a:p>
            <a:pPr lvl="0" algn="ctr" fontAlgn="base">
              <a:spcBef>
                <a:spcPct val="0"/>
              </a:spcBef>
              <a:spcAft>
                <a:spcPct val="0"/>
              </a:spcAft>
            </a:pPr>
            <a:r>
              <a:rPr lang="en-US" dirty="0">
                <a:solidFill>
                  <a:srgbClr val="FFC000"/>
                </a:solidFill>
                <a:latin typeface="Calibri" pitchFamily="34" charset="0"/>
                <a:cs typeface="Arial" pitchFamily="34" charset="0"/>
              </a:rPr>
              <a:t>INTERNSHIPS</a:t>
            </a:r>
            <a:r>
              <a:rPr lang="en-US" dirty="0">
                <a:solidFill>
                  <a:srgbClr val="FFC000"/>
                </a:solidFill>
                <a:latin typeface="Times New Roman" pitchFamily="18" charset="0"/>
                <a:cs typeface="Arial" pitchFamily="34" charset="0"/>
              </a:rPr>
              <a:t> </a:t>
            </a:r>
            <a:endParaRPr lang="en-US" sz="2800" dirty="0">
              <a:solidFill>
                <a:srgbClr val="FFC000"/>
              </a:solidFill>
              <a:latin typeface="Arial" pitchFamily="34" charset="0"/>
              <a:cs typeface="Arial" pitchFamily="34" charset="0"/>
            </a:endParaRPr>
          </a:p>
        </p:txBody>
      </p:sp>
      <p:sp>
        <p:nvSpPr>
          <p:cNvPr id="6" name="Right Arrow Callout 5"/>
          <p:cNvSpPr/>
          <p:nvPr/>
        </p:nvSpPr>
        <p:spPr>
          <a:xfrm>
            <a:off x="6477000" y="3657600"/>
            <a:ext cx="2362200" cy="2209800"/>
          </a:xfrm>
          <a:prstGeom prst="righ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629400" y="4191000"/>
            <a:ext cx="1219200" cy="923330"/>
          </a:xfrm>
          <a:prstGeom prst="rect">
            <a:avLst/>
          </a:prstGeom>
          <a:noFill/>
        </p:spPr>
        <p:txBody>
          <a:bodyPr wrap="square" rtlCol="0">
            <a:spAutoFit/>
          </a:bodyPr>
          <a:lstStyle/>
          <a:p>
            <a:r>
              <a:rPr lang="en-US" dirty="0" smtClean="0">
                <a:solidFill>
                  <a:srgbClr val="FFC000"/>
                </a:solidFill>
              </a:rPr>
              <a:t>SCHOOL BLOOD DRIVE</a:t>
            </a:r>
            <a:endParaRPr lang="en-US" dirty="0">
              <a:solidFill>
                <a:srgbClr val="FFC000"/>
              </a:solidFill>
            </a:endParaRPr>
          </a:p>
        </p:txBody>
      </p:sp>
    </p:spTree>
    <p:extLst>
      <p:ext uri="{BB962C8B-B14F-4D97-AF65-F5344CB8AC3E}">
        <p14:creationId xmlns:p14="http://schemas.microsoft.com/office/powerpoint/2010/main" val="4220151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685800"/>
            <a:ext cx="3733800" cy="566738"/>
          </a:xfrm>
        </p:spPr>
        <p:txBody>
          <a:bodyPr/>
          <a:lstStyle/>
          <a:p>
            <a:r>
              <a:rPr lang="en-US" dirty="0" smtClean="0"/>
              <a:t>Disaster Drill – CERT in action</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7115" r="27115"/>
          <a:stretch>
            <a:fillRect/>
          </a:stretch>
        </p:blipFill>
        <p:spPr>
          <a:xfrm>
            <a:off x="457200" y="457200"/>
            <a:ext cx="3581400" cy="4114800"/>
          </a:xfrm>
        </p:spPr>
      </p:pic>
      <p:sp>
        <p:nvSpPr>
          <p:cNvPr id="3" name="Text Placeholder 2"/>
          <p:cNvSpPr>
            <a:spLocks noGrp="1"/>
          </p:cNvSpPr>
          <p:nvPr>
            <p:ph type="body" sz="half" idx="2"/>
          </p:nvPr>
        </p:nvSpPr>
        <p:spPr>
          <a:xfrm>
            <a:off x="1291771" y="5512481"/>
            <a:ext cx="3505200" cy="804862"/>
          </a:xfrm>
        </p:spPr>
        <p:txBody>
          <a:bodyPr>
            <a:normAutofit/>
          </a:bodyPr>
          <a:lstStyle/>
          <a:p>
            <a:pPr algn="ctr"/>
            <a:r>
              <a:rPr lang="en-US" sz="1800" b="1" dirty="0" smtClean="0"/>
              <a:t>Seniors provided first aid for cyclists at the Tour de Palm Springs </a:t>
            </a:r>
            <a:endParaRPr lang="en-US" sz="1800" b="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315698" y="2770902"/>
            <a:ext cx="4038600" cy="3068796"/>
          </a:xfrm>
          <a:prstGeom prst="rect">
            <a:avLst/>
          </a:prstGeom>
        </p:spPr>
      </p:pic>
    </p:spTree>
    <p:extLst>
      <p:ext uri="{BB962C8B-B14F-4D97-AF65-F5344CB8AC3E}">
        <p14:creationId xmlns:p14="http://schemas.microsoft.com/office/powerpoint/2010/main" val="3549135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Rounded MT Bold" pitchFamily="34" charset="0"/>
              </a:rPr>
              <a:t>25 </a:t>
            </a:r>
            <a:r>
              <a:rPr lang="en-US" sz="3200" dirty="0">
                <a:latin typeface="Arial Rounded MT Bold" pitchFamily="34" charset="0"/>
              </a:rPr>
              <a:t>PIECE</a:t>
            </a:r>
            <a:r>
              <a:rPr lang="en-US" dirty="0">
                <a:latin typeface="Arial Rounded MT Bold" pitchFamily="34" charset="0"/>
              </a:rPr>
              <a:t> PUZZLE OF </a:t>
            </a:r>
            <a:br>
              <a:rPr lang="en-US" dirty="0">
                <a:latin typeface="Arial Rounded MT Bold" pitchFamily="34" charset="0"/>
              </a:rPr>
            </a:br>
            <a:r>
              <a:rPr lang="en-US" dirty="0">
                <a:latin typeface="Arial Rounded MT Bold" pitchFamily="34" charset="0"/>
              </a:rPr>
              <a:t>WORK-BASED LEARNING</a:t>
            </a:r>
            <a:endParaRPr lang="en-US" dirty="0"/>
          </a:p>
        </p:txBody>
      </p:sp>
      <p:sp>
        <p:nvSpPr>
          <p:cNvPr id="3" name="Left-Right Arrow 2"/>
          <p:cNvSpPr/>
          <p:nvPr/>
        </p:nvSpPr>
        <p:spPr>
          <a:xfrm>
            <a:off x="685800" y="4572000"/>
            <a:ext cx="3429000" cy="2057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chemeClr val="bg1"/>
                </a:solidFill>
                <a:latin typeface="Calibri" pitchFamily="34" charset="0"/>
                <a:cs typeface="Arial" pitchFamily="34" charset="0"/>
              </a:rPr>
              <a:t>POST-SECONDARY </a:t>
            </a:r>
          </a:p>
          <a:p>
            <a:pPr lvl="0" algn="ctr" fontAlgn="base">
              <a:spcBef>
                <a:spcPct val="0"/>
              </a:spcBef>
              <a:spcAft>
                <a:spcPct val="0"/>
              </a:spcAft>
            </a:pPr>
            <a:r>
              <a:rPr lang="en-US" dirty="0">
                <a:solidFill>
                  <a:schemeClr val="bg1"/>
                </a:solidFill>
                <a:latin typeface="Calibri" pitchFamily="34" charset="0"/>
                <a:cs typeface="Arial" pitchFamily="34" charset="0"/>
              </a:rPr>
              <a:t>PLANNING </a:t>
            </a:r>
            <a:endParaRPr lang="en-US" dirty="0">
              <a:solidFill>
                <a:schemeClr val="bg1"/>
              </a:solidFill>
              <a:latin typeface="Arial" pitchFamily="34" charset="0"/>
              <a:cs typeface="Arial" pitchFamily="34" charset="0"/>
            </a:endParaRPr>
          </a:p>
        </p:txBody>
      </p:sp>
      <p:sp>
        <p:nvSpPr>
          <p:cNvPr id="4" name="Left-Right Arrow 3"/>
          <p:cNvSpPr/>
          <p:nvPr/>
        </p:nvSpPr>
        <p:spPr>
          <a:xfrm>
            <a:off x="5410200" y="4572000"/>
            <a:ext cx="3352800" cy="2057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ts val="1000"/>
              </a:spcAft>
            </a:pPr>
            <a:r>
              <a:rPr lang="en-US" dirty="0">
                <a:solidFill>
                  <a:schemeClr val="bg1"/>
                </a:solidFill>
                <a:latin typeface="Calibri" pitchFamily="34" charset="0"/>
                <a:cs typeface="Arial" pitchFamily="34" charset="0"/>
              </a:rPr>
              <a:t>COMMUNITY </a:t>
            </a:r>
          </a:p>
          <a:p>
            <a:pPr lvl="0" algn="ctr" fontAlgn="base">
              <a:spcBef>
                <a:spcPct val="0"/>
              </a:spcBef>
              <a:spcAft>
                <a:spcPts val="1000"/>
              </a:spcAft>
            </a:pPr>
            <a:r>
              <a:rPr lang="en-US" dirty="0">
                <a:solidFill>
                  <a:schemeClr val="bg1"/>
                </a:solidFill>
                <a:latin typeface="Calibri" pitchFamily="34" charset="0"/>
                <a:cs typeface="Arial" pitchFamily="34" charset="0"/>
              </a:rPr>
              <a:t>SERVICE</a:t>
            </a:r>
            <a:endParaRPr lang="en-US" sz="2800" dirty="0">
              <a:solidFill>
                <a:schemeClr val="bg1"/>
              </a:solidFill>
              <a:latin typeface="Arial" pitchFamily="34" charset="0"/>
              <a:cs typeface="Arial" pitchFamily="34" charset="0"/>
            </a:endParaRPr>
          </a:p>
        </p:txBody>
      </p:sp>
      <p:sp>
        <p:nvSpPr>
          <p:cNvPr id="5" name="Up-Down Arrow 4"/>
          <p:cNvSpPr/>
          <p:nvPr/>
        </p:nvSpPr>
        <p:spPr>
          <a:xfrm>
            <a:off x="5791200" y="1524000"/>
            <a:ext cx="2514600" cy="3200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chemeClr val="bg1"/>
                </a:solidFill>
                <a:latin typeface="Calibri" pitchFamily="34" charset="0"/>
                <a:cs typeface="Arial" pitchFamily="34" charset="0"/>
              </a:rPr>
              <a:t>CAL-HOSA</a:t>
            </a:r>
          </a:p>
          <a:p>
            <a:pPr lvl="0" algn="ctr" fontAlgn="base">
              <a:spcBef>
                <a:spcPct val="0"/>
              </a:spcBef>
              <a:spcAft>
                <a:spcPts val="1000"/>
              </a:spcAft>
            </a:pPr>
            <a:r>
              <a:rPr lang="en-US" dirty="0">
                <a:solidFill>
                  <a:schemeClr val="bg1"/>
                </a:solidFill>
                <a:latin typeface="Calibri" pitchFamily="34" charset="0"/>
                <a:cs typeface="Arial" pitchFamily="34" charset="0"/>
              </a:rPr>
              <a:t>SLC</a:t>
            </a:r>
          </a:p>
          <a:p>
            <a:pPr lvl="0" algn="ctr" fontAlgn="base">
              <a:spcBef>
                <a:spcPct val="0"/>
              </a:spcBef>
              <a:spcAft>
                <a:spcPts val="1000"/>
              </a:spcAft>
            </a:pPr>
            <a:r>
              <a:rPr lang="en-US" dirty="0">
                <a:solidFill>
                  <a:schemeClr val="bg1"/>
                </a:solidFill>
                <a:latin typeface="Calibri" pitchFamily="34" charset="0"/>
                <a:cs typeface="Arial" pitchFamily="34" charset="0"/>
              </a:rPr>
              <a:t> AND</a:t>
            </a:r>
          </a:p>
          <a:p>
            <a:pPr lvl="0" algn="ctr" fontAlgn="base">
              <a:spcBef>
                <a:spcPct val="0"/>
              </a:spcBef>
              <a:spcAft>
                <a:spcPts val="1000"/>
              </a:spcAft>
            </a:pPr>
            <a:r>
              <a:rPr lang="en-US" dirty="0">
                <a:solidFill>
                  <a:schemeClr val="bg1"/>
                </a:solidFill>
                <a:latin typeface="Calibri" pitchFamily="34" charset="0"/>
                <a:cs typeface="Arial" pitchFamily="34" charset="0"/>
              </a:rPr>
              <a:t>HOSA NLC</a:t>
            </a:r>
            <a:endParaRPr lang="en-US" sz="2800" dirty="0">
              <a:solidFill>
                <a:schemeClr val="bg1"/>
              </a:solidFill>
              <a:latin typeface="Arial" pitchFamily="34" charset="0"/>
              <a:cs typeface="Arial" pitchFamily="34" charset="0"/>
            </a:endParaRPr>
          </a:p>
        </p:txBody>
      </p:sp>
      <p:sp>
        <p:nvSpPr>
          <p:cNvPr id="6" name="Up-Down Arrow 5"/>
          <p:cNvSpPr/>
          <p:nvPr/>
        </p:nvSpPr>
        <p:spPr>
          <a:xfrm>
            <a:off x="1143000" y="1524000"/>
            <a:ext cx="2514600" cy="32004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chemeClr val="bg1"/>
                </a:solidFill>
                <a:latin typeface="Calibri" pitchFamily="34" charset="0"/>
                <a:cs typeface="Arial" pitchFamily="34" charset="0"/>
              </a:rPr>
              <a:t>HIGH SCHOOL</a:t>
            </a:r>
          </a:p>
          <a:p>
            <a:pPr lvl="0" algn="ctr" fontAlgn="base">
              <a:spcBef>
                <a:spcPct val="0"/>
              </a:spcBef>
              <a:spcAft>
                <a:spcPct val="0"/>
              </a:spcAft>
            </a:pPr>
            <a:r>
              <a:rPr lang="en-US" dirty="0" smtClean="0">
                <a:solidFill>
                  <a:schemeClr val="bg1"/>
                </a:solidFill>
                <a:latin typeface="Calibri" pitchFamily="34" charset="0"/>
                <a:cs typeface="Arial" pitchFamily="34" charset="0"/>
              </a:rPr>
              <a:t>CTSO</a:t>
            </a:r>
          </a:p>
          <a:p>
            <a:pPr lvl="0" algn="ctr" fontAlgn="base">
              <a:spcBef>
                <a:spcPct val="0"/>
              </a:spcBef>
              <a:spcAft>
                <a:spcPct val="0"/>
              </a:spcAft>
            </a:pPr>
            <a:endParaRPr lang="en-US" dirty="0">
              <a:solidFill>
                <a:schemeClr val="bg1"/>
              </a:solidFill>
              <a:latin typeface="Calibri" pitchFamily="34" charset="0"/>
              <a:cs typeface="Arial" pitchFamily="34" charset="0"/>
            </a:endParaRPr>
          </a:p>
          <a:p>
            <a:pPr lvl="0" algn="ctr" fontAlgn="base">
              <a:spcBef>
                <a:spcPct val="0"/>
              </a:spcBef>
              <a:spcAft>
                <a:spcPct val="0"/>
              </a:spcAft>
            </a:pPr>
            <a:r>
              <a:rPr lang="en-US" dirty="0">
                <a:solidFill>
                  <a:schemeClr val="bg1"/>
                </a:solidFill>
                <a:latin typeface="Calibri" pitchFamily="34" charset="0"/>
                <a:cs typeface="Arial" pitchFamily="34" charset="0"/>
              </a:rPr>
              <a:t>HOSA</a:t>
            </a:r>
          </a:p>
          <a:p>
            <a:pPr lvl="0" algn="ctr" fontAlgn="base">
              <a:spcBef>
                <a:spcPct val="0"/>
              </a:spcBef>
              <a:spcAft>
                <a:spcPts val="1000"/>
              </a:spcAft>
            </a:pPr>
            <a:endParaRPr lang="en-US"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9124252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latin typeface="Arial Rounded MT Bold" pitchFamily="34" charset="0"/>
              </a:rPr>
              <a:t>25 </a:t>
            </a:r>
            <a:r>
              <a:rPr lang="en-US" sz="3200" dirty="0" smtClean="0">
                <a:latin typeface="Arial Rounded MT Bold" pitchFamily="34" charset="0"/>
              </a:rPr>
              <a:t>PIECE</a:t>
            </a:r>
            <a:r>
              <a:rPr lang="en-US" dirty="0" smtClean="0">
                <a:latin typeface="Arial Rounded MT Bold" pitchFamily="34" charset="0"/>
              </a:rPr>
              <a:t> PUZZLE OF </a:t>
            </a:r>
            <a:br>
              <a:rPr lang="en-US" dirty="0" smtClean="0">
                <a:latin typeface="Arial Rounded MT Bold" pitchFamily="34" charset="0"/>
              </a:rPr>
            </a:br>
            <a:r>
              <a:rPr lang="en-US" dirty="0" smtClean="0">
                <a:latin typeface="Arial Rounded MT Bold" pitchFamily="34" charset="0"/>
              </a:rPr>
              <a:t>WORK-BASED LEARNING</a:t>
            </a:r>
            <a:endParaRPr lang="en-US" dirty="0"/>
          </a:p>
        </p:txBody>
      </p:sp>
      <p:sp>
        <p:nvSpPr>
          <p:cNvPr id="5" name="TextBox 4"/>
          <p:cNvSpPr txBox="1"/>
          <p:nvPr/>
        </p:nvSpPr>
        <p:spPr>
          <a:xfrm>
            <a:off x="701040" y="1595021"/>
            <a:ext cx="3794760" cy="4893647"/>
          </a:xfrm>
          <a:prstGeom prst="rect">
            <a:avLst/>
          </a:prstGeom>
          <a:noFill/>
        </p:spPr>
        <p:txBody>
          <a:bodyPr wrap="square" rtlCol="0">
            <a:spAutoFit/>
          </a:bodyPr>
          <a:lstStyle/>
          <a:p>
            <a:r>
              <a:rPr lang="en-US" sz="2400" dirty="0" smtClean="0"/>
              <a:t>WORK BASED LEARNING IS NOT:</a:t>
            </a:r>
          </a:p>
          <a:p>
            <a:endParaRPr lang="en-US" sz="2400" dirty="0"/>
          </a:p>
          <a:p>
            <a:pPr marL="285750" indent="-285750">
              <a:buFont typeface="Arial" pitchFamily="34" charset="0"/>
              <a:buChar char="•"/>
            </a:pPr>
            <a:r>
              <a:rPr lang="en-US" sz="2400" dirty="0" smtClean="0"/>
              <a:t>Simply putting a student on a job site</a:t>
            </a:r>
          </a:p>
          <a:p>
            <a:endParaRPr lang="en-US" sz="2400" dirty="0"/>
          </a:p>
          <a:p>
            <a:pPr marL="285750" indent="-285750">
              <a:buFont typeface="Arial" pitchFamily="34" charset="0"/>
              <a:buChar char="•"/>
            </a:pPr>
            <a:r>
              <a:rPr lang="en-US" sz="2400" dirty="0" smtClean="0"/>
              <a:t>Just the responsibility of teachers, schools or ROCP/CTE programs</a:t>
            </a:r>
          </a:p>
          <a:p>
            <a:pPr marL="285750" indent="-285750">
              <a:buFont typeface="Arial" pitchFamily="34" charset="0"/>
              <a:buChar char="•"/>
            </a:pPr>
            <a:endParaRPr lang="en-US" sz="2400" dirty="0" smtClean="0"/>
          </a:p>
          <a:p>
            <a:pPr marL="285750" indent="-285750">
              <a:buFont typeface="Arial" pitchFamily="34" charset="0"/>
              <a:buChar char="•"/>
            </a:pPr>
            <a:r>
              <a:rPr lang="en-US" sz="2400" dirty="0" smtClean="0"/>
              <a:t>Reliant only on Industry professionals or Workforce Development Programs</a:t>
            </a:r>
          </a:p>
        </p:txBody>
      </p:sp>
      <p:sp>
        <p:nvSpPr>
          <p:cNvPr id="6" name="TextBox 5"/>
          <p:cNvSpPr txBox="1"/>
          <p:nvPr/>
        </p:nvSpPr>
        <p:spPr>
          <a:xfrm>
            <a:off x="4892040" y="1589842"/>
            <a:ext cx="3733800" cy="5262979"/>
          </a:xfrm>
          <a:prstGeom prst="rect">
            <a:avLst/>
          </a:prstGeom>
          <a:noFill/>
        </p:spPr>
        <p:txBody>
          <a:bodyPr wrap="square" rtlCol="0">
            <a:spAutoFit/>
          </a:bodyPr>
          <a:lstStyle/>
          <a:p>
            <a:r>
              <a:rPr lang="en-US" sz="2400" dirty="0" smtClean="0"/>
              <a:t>WORK BASED LEARNING IS:</a:t>
            </a:r>
          </a:p>
          <a:p>
            <a:endParaRPr lang="en-US" sz="2400" dirty="0"/>
          </a:p>
          <a:p>
            <a:pPr marL="342900" indent="-342900">
              <a:buFont typeface="Arial" pitchFamily="34" charset="0"/>
              <a:buChar char="•"/>
            </a:pPr>
            <a:r>
              <a:rPr lang="en-US" sz="2400" dirty="0" smtClean="0"/>
              <a:t>Connecting students </a:t>
            </a:r>
            <a:r>
              <a:rPr lang="en-US" sz="2400" dirty="0"/>
              <a:t>t</a:t>
            </a:r>
            <a:r>
              <a:rPr lang="en-US" sz="2400" dirty="0" smtClean="0"/>
              <a:t>o the real world of work</a:t>
            </a:r>
          </a:p>
          <a:p>
            <a:endParaRPr lang="en-US" sz="2400" dirty="0"/>
          </a:p>
          <a:p>
            <a:pPr marL="342900" indent="-342900">
              <a:buFont typeface="Arial" pitchFamily="34" charset="0"/>
              <a:buChar char="•"/>
            </a:pPr>
            <a:r>
              <a:rPr lang="en-US" sz="2400" dirty="0" smtClean="0"/>
              <a:t>A partnership between students, parents, teachers, educational programs and industry partners</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A combination of academic, personal, and CTE preparation</a:t>
            </a:r>
            <a:endParaRPr lang="en-US" sz="2400" dirty="0"/>
          </a:p>
        </p:txBody>
      </p:sp>
    </p:spTree>
    <p:extLst>
      <p:ext uri="{BB962C8B-B14F-4D97-AF65-F5344CB8AC3E}">
        <p14:creationId xmlns:p14="http://schemas.microsoft.com/office/powerpoint/2010/main" val="7939912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7200" y="451410"/>
            <a:ext cx="3124200" cy="1143000"/>
          </a:xfrm>
        </p:spPr>
        <p:txBody>
          <a:bodyPr>
            <a:normAutofit fontScale="90000"/>
          </a:bodyPr>
          <a:lstStyle/>
          <a:p>
            <a:r>
              <a:rPr lang="en-US" dirty="0" smtClean="0"/>
              <a:t>Students who volunteered to help at the CAPA conference were invited to get in on the suturing training.</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a:off x="914400" y="3962400"/>
            <a:ext cx="3657600" cy="2743200"/>
          </a:xfrm>
        </p:spPr>
      </p:pic>
      <p:sp>
        <p:nvSpPr>
          <p:cNvPr id="4" name="Text Placeholder 3"/>
          <p:cNvSpPr>
            <a:spLocks noGrp="1"/>
          </p:cNvSpPr>
          <p:nvPr>
            <p:ph type="body" sz="half" idx="2"/>
          </p:nvPr>
        </p:nvSpPr>
        <p:spPr>
          <a:xfrm>
            <a:off x="4594860" y="4876800"/>
            <a:ext cx="4472940" cy="1676400"/>
          </a:xfrm>
        </p:spPr>
        <p:txBody>
          <a:bodyPr>
            <a:normAutofit/>
          </a:bodyPr>
          <a:lstStyle/>
          <a:p>
            <a:pPr algn="ctr"/>
            <a:r>
              <a:rPr lang="en-US" sz="2000" b="1" dirty="0" smtClean="0"/>
              <a:t>HOSA builds future health professionals with confidence and poise.</a:t>
            </a:r>
          </a:p>
          <a:p>
            <a:pPr algn="ctr"/>
            <a:r>
              <a:rPr lang="en-US" sz="2000" b="1" dirty="0" smtClean="0"/>
              <a:t>2 students present their Career Health Display</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9840" y="1828800"/>
            <a:ext cx="3982720" cy="298704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 y="426010"/>
            <a:ext cx="3473778" cy="2863653"/>
          </a:xfrm>
          <a:prstGeom prst="rect">
            <a:avLst/>
          </a:prstGeom>
        </p:spPr>
      </p:pic>
    </p:spTree>
    <p:extLst>
      <p:ext uri="{BB962C8B-B14F-4D97-AF65-F5344CB8AC3E}">
        <p14:creationId xmlns:p14="http://schemas.microsoft.com/office/powerpoint/2010/main" val="40628965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Rounded MT Bold" pitchFamily="34" charset="0"/>
              </a:rPr>
              <a:t>25 </a:t>
            </a:r>
            <a:r>
              <a:rPr lang="en-US" sz="3200" dirty="0">
                <a:latin typeface="Arial Rounded MT Bold" pitchFamily="34" charset="0"/>
              </a:rPr>
              <a:t>PIECE</a:t>
            </a:r>
            <a:r>
              <a:rPr lang="en-US" dirty="0">
                <a:latin typeface="Arial Rounded MT Bold" pitchFamily="34" charset="0"/>
              </a:rPr>
              <a:t> PUZZLE OF </a:t>
            </a:r>
            <a:br>
              <a:rPr lang="en-US" dirty="0">
                <a:latin typeface="Arial Rounded MT Bold" pitchFamily="34" charset="0"/>
              </a:rPr>
            </a:br>
            <a:r>
              <a:rPr lang="en-US" dirty="0">
                <a:latin typeface="Arial Rounded MT Bold" pitchFamily="34" charset="0"/>
              </a:rPr>
              <a:t>WORK-BASED LEARNING</a:t>
            </a:r>
            <a:endParaRPr lang="en-US" dirty="0"/>
          </a:p>
        </p:txBody>
      </p:sp>
      <p:sp>
        <p:nvSpPr>
          <p:cNvPr id="3" name="Plaque 2"/>
          <p:cNvSpPr/>
          <p:nvPr/>
        </p:nvSpPr>
        <p:spPr>
          <a:xfrm>
            <a:off x="1219200" y="2286000"/>
            <a:ext cx="2895600" cy="25908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ts val="1000"/>
              </a:spcAft>
            </a:pPr>
            <a:r>
              <a:rPr lang="en-US" sz="2000" dirty="0" smtClean="0">
                <a:solidFill>
                  <a:schemeClr val="bg2">
                    <a:lumMod val="90000"/>
                  </a:schemeClr>
                </a:solidFill>
                <a:latin typeface="Calibri" pitchFamily="34" charset="0"/>
                <a:cs typeface="Arial" pitchFamily="34" charset="0"/>
              </a:rPr>
              <a:t>REGIONAL </a:t>
            </a:r>
          </a:p>
          <a:p>
            <a:pPr lvl="0" algn="ctr" fontAlgn="base">
              <a:spcBef>
                <a:spcPct val="0"/>
              </a:spcBef>
              <a:spcAft>
                <a:spcPts val="1000"/>
              </a:spcAft>
            </a:pPr>
            <a:r>
              <a:rPr lang="en-US" sz="2000" dirty="0" smtClean="0">
                <a:solidFill>
                  <a:schemeClr val="bg2">
                    <a:lumMod val="90000"/>
                  </a:schemeClr>
                </a:solidFill>
                <a:latin typeface="Calibri" pitchFamily="34" charset="0"/>
                <a:cs typeface="Arial" pitchFamily="34" charset="0"/>
              </a:rPr>
              <a:t>COLLABORATION</a:t>
            </a:r>
            <a:endParaRPr lang="en-US" sz="2000" dirty="0">
              <a:solidFill>
                <a:schemeClr val="bg2">
                  <a:lumMod val="90000"/>
                </a:schemeClr>
              </a:solidFill>
              <a:latin typeface="Arial" pitchFamily="34" charset="0"/>
              <a:cs typeface="Arial" pitchFamily="34" charset="0"/>
            </a:endParaRPr>
          </a:p>
        </p:txBody>
      </p:sp>
      <p:sp>
        <p:nvSpPr>
          <p:cNvPr id="4" name="Plaque 3"/>
          <p:cNvSpPr/>
          <p:nvPr/>
        </p:nvSpPr>
        <p:spPr>
          <a:xfrm>
            <a:off x="4800600" y="2277979"/>
            <a:ext cx="2895600" cy="2590800"/>
          </a:xfrm>
          <a:prstGeom prst="plaqu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sz="2000" dirty="0">
                <a:solidFill>
                  <a:schemeClr val="bg2"/>
                </a:solidFill>
                <a:latin typeface="Calibri" pitchFamily="34" charset="0"/>
                <a:cs typeface="Arial" pitchFamily="34" charset="0"/>
              </a:rPr>
              <a:t>EXTERNSHIPS FOR </a:t>
            </a:r>
          </a:p>
          <a:p>
            <a:pPr lvl="0" algn="ctr" fontAlgn="base">
              <a:spcBef>
                <a:spcPct val="0"/>
              </a:spcBef>
              <a:spcAft>
                <a:spcPct val="0"/>
              </a:spcAft>
            </a:pPr>
            <a:r>
              <a:rPr lang="en-US" sz="2000" dirty="0">
                <a:solidFill>
                  <a:schemeClr val="bg2"/>
                </a:solidFill>
                <a:latin typeface="Calibri" pitchFamily="34" charset="0"/>
                <a:cs typeface="Arial" pitchFamily="34" charset="0"/>
              </a:rPr>
              <a:t>EDUCATORS</a:t>
            </a:r>
            <a:r>
              <a:rPr lang="en-US" sz="2000" dirty="0">
                <a:solidFill>
                  <a:schemeClr val="bg2"/>
                </a:solidFill>
                <a:latin typeface="Times New Roman" pitchFamily="18" charset="0"/>
                <a:cs typeface="Arial" pitchFamily="34" charset="0"/>
              </a:rPr>
              <a:t> </a:t>
            </a:r>
            <a:endParaRPr lang="en-US" sz="2000" dirty="0">
              <a:solidFill>
                <a:schemeClr val="bg2"/>
              </a:solidFill>
              <a:latin typeface="Arial" pitchFamily="34" charset="0"/>
              <a:cs typeface="Arial" pitchFamily="34" charset="0"/>
            </a:endParaRPr>
          </a:p>
        </p:txBody>
      </p:sp>
    </p:spTree>
    <p:extLst>
      <p:ext uri="{BB962C8B-B14F-4D97-AF65-F5344CB8AC3E}">
        <p14:creationId xmlns:p14="http://schemas.microsoft.com/office/powerpoint/2010/main" val="27842335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Faculty Externships</a:t>
            </a:r>
            <a:endParaRPr lang="en-US" dirty="0"/>
          </a:p>
        </p:txBody>
      </p:sp>
      <p:pic>
        <p:nvPicPr>
          <p:cNvPr id="4" name="Picture 3" descr="city of dhs mswd.4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6800"/>
            <a:ext cx="9144000" cy="5791200"/>
          </a:xfrm>
          <a:prstGeom prst="rect">
            <a:avLst/>
          </a:prstGeom>
        </p:spPr>
      </p:pic>
    </p:spTree>
    <p:extLst>
      <p:ext uri="{BB962C8B-B14F-4D97-AF65-F5344CB8AC3E}">
        <p14:creationId xmlns:p14="http://schemas.microsoft.com/office/powerpoint/2010/main" val="35172951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5" descr="HEAL Academy-First Day-CAMP-2nd batch 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1052513"/>
            <a:ext cx="3870325" cy="290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Text Box 7"/>
          <p:cNvSpPr txBox="1">
            <a:spLocks noChangeArrowheads="1"/>
          </p:cNvSpPr>
          <p:nvPr/>
        </p:nvSpPr>
        <p:spPr bwMode="auto">
          <a:xfrm>
            <a:off x="215900" y="4025900"/>
            <a:ext cx="4953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pPr>
              <a:spcBef>
                <a:spcPct val="50000"/>
              </a:spcBef>
            </a:pPr>
            <a:endParaRPr lang="en-US" b="1">
              <a:solidFill>
                <a:srgbClr val="40458C"/>
              </a:solidFill>
            </a:endParaRPr>
          </a:p>
        </p:txBody>
      </p:sp>
      <p:pic>
        <p:nvPicPr>
          <p:cNvPr id="36868" name="Picture 5" descr="DRMCRaymondCree_2.bmp.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71850" y="4349750"/>
            <a:ext cx="2870200" cy="194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6" descr="Dr and Stude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025" y="2949575"/>
            <a:ext cx="2051050" cy="1541463"/>
          </a:xfrm>
          <a:prstGeom prst="rect">
            <a:avLst/>
          </a:prstGeom>
          <a:noFill/>
          <a:ln w="1301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6870" name="Picture 2" descr="Provide Regular &amp; Advanced Internships for Student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8163" y="5141913"/>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3" descr="Participate in Job Shadow D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38900" y="3790950"/>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4" descr="Create/Support Scholarship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23125" y="4552950"/>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3" name="Picture 8" descr="Host Faculty Externship Experienc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4178300"/>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3038" y="334963"/>
            <a:ext cx="2801937" cy="45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9" descr="Host Career Exploration Field Study Program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1863" y="5191125"/>
            <a:ext cx="14319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6" name="TextBox 18"/>
          <p:cNvSpPr txBox="1">
            <a:spLocks noChangeArrowheads="1"/>
          </p:cNvSpPr>
          <p:nvPr/>
        </p:nvSpPr>
        <p:spPr bwMode="auto">
          <a:xfrm>
            <a:off x="4849813" y="1136650"/>
            <a:ext cx="3711575" cy="212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pPr algn="ctr"/>
            <a:r>
              <a:rPr lang="en-US" sz="2800" b="1">
                <a:solidFill>
                  <a:srgbClr val="40458C"/>
                </a:solidFill>
              </a:rPr>
              <a:t>10,000+ hours </a:t>
            </a:r>
          </a:p>
          <a:p>
            <a:pPr algn="ctr"/>
            <a:endParaRPr lang="en-US" sz="2400" b="1">
              <a:solidFill>
                <a:srgbClr val="40458C"/>
              </a:solidFill>
            </a:endParaRPr>
          </a:p>
          <a:p>
            <a:pPr algn="ctr"/>
            <a:r>
              <a:rPr lang="en-US" sz="2000" b="1">
                <a:solidFill>
                  <a:srgbClr val="40458C"/>
                </a:solidFill>
              </a:rPr>
              <a:t>Work Based Learning</a:t>
            </a:r>
          </a:p>
          <a:p>
            <a:pPr algn="ctr"/>
            <a:r>
              <a:rPr lang="en-US" sz="2000" b="1">
                <a:solidFill>
                  <a:srgbClr val="40458C"/>
                </a:solidFill>
              </a:rPr>
              <a:t>Provided by </a:t>
            </a:r>
          </a:p>
          <a:p>
            <a:pPr algn="ctr"/>
            <a:r>
              <a:rPr lang="en-US" sz="2000" b="1">
                <a:solidFill>
                  <a:srgbClr val="40458C"/>
                </a:solidFill>
              </a:rPr>
              <a:t>Coachella Valley Employers</a:t>
            </a:r>
          </a:p>
          <a:p>
            <a:pPr algn="ctr"/>
            <a:r>
              <a:rPr lang="en-US" sz="2000" b="1">
                <a:solidFill>
                  <a:srgbClr val="40458C"/>
                </a:solidFill>
              </a:rPr>
              <a:t>in 2011</a:t>
            </a:r>
          </a:p>
        </p:txBody>
      </p:sp>
    </p:spTree>
    <p:extLst>
      <p:ext uri="{BB962C8B-B14F-4D97-AF65-F5344CB8AC3E}">
        <p14:creationId xmlns:p14="http://schemas.microsoft.com/office/powerpoint/2010/main" val="2570251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6800" y="152400"/>
            <a:ext cx="3810000" cy="1828800"/>
          </a:xfrm>
        </p:spPr>
        <p:txBody>
          <a:bodyPr>
            <a:normAutofit fontScale="90000"/>
          </a:bodyPr>
          <a:lstStyle/>
          <a:p>
            <a:r>
              <a:rPr lang="en-US" dirty="0" smtClean="0"/>
              <a:t>JFK /Dr. </a:t>
            </a:r>
            <a:r>
              <a:rPr lang="en-US" dirty="0" err="1" smtClean="0"/>
              <a:t>Carreon</a:t>
            </a:r>
            <a:r>
              <a:rPr lang="en-US" dirty="0" smtClean="0"/>
              <a:t/>
            </a:r>
            <a:br>
              <a:rPr lang="en-US" dirty="0" smtClean="0"/>
            </a:br>
            <a:r>
              <a:rPr lang="en-US" dirty="0" smtClean="0"/>
              <a:t>5</a:t>
            </a:r>
            <a:r>
              <a:rPr lang="en-US" baseline="30000" dirty="0" smtClean="0"/>
              <a:t>th</a:t>
            </a:r>
            <a:r>
              <a:rPr lang="en-US" dirty="0" smtClean="0"/>
              <a:t> Grade Disaster Drill</a:t>
            </a:r>
            <a:endParaRPr lang="en-US" dirty="0"/>
          </a:p>
        </p:txBody>
      </p:sp>
      <p:pic>
        <p:nvPicPr>
          <p:cNvPr id="5" name="Picture 4" descr="jfk day 2 2012 024.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87" y="-1191"/>
            <a:ext cx="4768213" cy="3576160"/>
          </a:xfrm>
          <a:prstGeom prst="rect">
            <a:avLst/>
          </a:prstGeom>
        </p:spPr>
      </p:pic>
      <p:pic>
        <p:nvPicPr>
          <p:cNvPr id="7" name="Picture 6" descr="jfk day 2 2012 009.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4000" y="3048000"/>
            <a:ext cx="5080000" cy="3810000"/>
          </a:xfrm>
          <a:prstGeom prst="rect">
            <a:avLst/>
          </a:prstGeom>
        </p:spPr>
      </p:pic>
    </p:spTree>
    <p:extLst>
      <p:ext uri="{BB962C8B-B14F-4D97-AF65-F5344CB8AC3E}">
        <p14:creationId xmlns:p14="http://schemas.microsoft.com/office/powerpoint/2010/main" val="33263712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Arial Rounded MT Bold" pitchFamily="34" charset="0"/>
              </a:rPr>
              <a:t>25 </a:t>
            </a:r>
            <a:r>
              <a:rPr lang="en-US" sz="3200" dirty="0">
                <a:latin typeface="Arial Rounded MT Bold" pitchFamily="34" charset="0"/>
              </a:rPr>
              <a:t>PIECE</a:t>
            </a:r>
            <a:r>
              <a:rPr lang="en-US" dirty="0">
                <a:latin typeface="Arial Rounded MT Bold" pitchFamily="34" charset="0"/>
              </a:rPr>
              <a:t> PUZZLE OF </a:t>
            </a:r>
            <a:br>
              <a:rPr lang="en-US" dirty="0">
                <a:latin typeface="Arial Rounded MT Bold" pitchFamily="34" charset="0"/>
              </a:rPr>
            </a:br>
            <a:r>
              <a:rPr lang="en-US" dirty="0">
                <a:latin typeface="Arial Rounded MT Bold" pitchFamily="34" charset="0"/>
              </a:rPr>
              <a:t>WORK-BASED LEARNING</a:t>
            </a: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0379" y="2470666"/>
            <a:ext cx="4267200" cy="4267200"/>
          </a:xfrm>
          <a:prstGeom prst="rect">
            <a:avLst/>
          </a:prstGeom>
        </p:spPr>
      </p:pic>
      <p:sp>
        <p:nvSpPr>
          <p:cNvPr id="4" name="TextBox 3"/>
          <p:cNvSpPr txBox="1"/>
          <p:nvPr/>
        </p:nvSpPr>
        <p:spPr>
          <a:xfrm>
            <a:off x="1668379" y="2971800"/>
            <a:ext cx="1524000" cy="369332"/>
          </a:xfrm>
          <a:prstGeom prst="rect">
            <a:avLst/>
          </a:prstGeom>
          <a:noFill/>
        </p:spPr>
        <p:txBody>
          <a:bodyPr wrap="square" rtlCol="0">
            <a:spAutoFit/>
          </a:bodyPr>
          <a:lstStyle/>
          <a:p>
            <a:r>
              <a:rPr lang="en-US" dirty="0" smtClean="0"/>
              <a:t>EDUCATION</a:t>
            </a:r>
            <a:endParaRPr lang="en-US" dirty="0"/>
          </a:p>
        </p:txBody>
      </p:sp>
      <p:sp>
        <p:nvSpPr>
          <p:cNvPr id="5" name="TextBox 4"/>
          <p:cNvSpPr txBox="1"/>
          <p:nvPr/>
        </p:nvSpPr>
        <p:spPr>
          <a:xfrm>
            <a:off x="5704973" y="5718829"/>
            <a:ext cx="1676400" cy="369332"/>
          </a:xfrm>
          <a:prstGeom prst="rect">
            <a:avLst/>
          </a:prstGeom>
          <a:noFill/>
        </p:spPr>
        <p:txBody>
          <a:bodyPr wrap="square" rtlCol="0">
            <a:spAutoFit/>
          </a:bodyPr>
          <a:lstStyle/>
          <a:p>
            <a:r>
              <a:rPr lang="en-US" dirty="0" smtClean="0"/>
              <a:t>INDUSTRY</a:t>
            </a:r>
            <a:endParaRPr lang="en-US" dirty="0"/>
          </a:p>
        </p:txBody>
      </p:sp>
      <p:sp>
        <p:nvSpPr>
          <p:cNvPr id="6" name="TextBox 5"/>
          <p:cNvSpPr txBox="1"/>
          <p:nvPr/>
        </p:nvSpPr>
        <p:spPr>
          <a:xfrm>
            <a:off x="5925552" y="2971800"/>
            <a:ext cx="1544053" cy="369332"/>
          </a:xfrm>
          <a:prstGeom prst="rect">
            <a:avLst/>
          </a:prstGeom>
          <a:noFill/>
        </p:spPr>
        <p:txBody>
          <a:bodyPr wrap="square" rtlCol="0">
            <a:spAutoFit/>
          </a:bodyPr>
          <a:lstStyle/>
          <a:p>
            <a:r>
              <a:rPr lang="en-US" dirty="0" smtClean="0"/>
              <a:t>COMMUNITY</a:t>
            </a:r>
            <a:endParaRPr lang="en-US" dirty="0"/>
          </a:p>
        </p:txBody>
      </p:sp>
      <p:sp>
        <p:nvSpPr>
          <p:cNvPr id="7" name="TextBox 6"/>
          <p:cNvSpPr txBox="1"/>
          <p:nvPr/>
        </p:nvSpPr>
        <p:spPr>
          <a:xfrm>
            <a:off x="2161674" y="5718829"/>
            <a:ext cx="1343526" cy="369332"/>
          </a:xfrm>
          <a:prstGeom prst="rect">
            <a:avLst/>
          </a:prstGeom>
          <a:noFill/>
        </p:spPr>
        <p:txBody>
          <a:bodyPr wrap="square" rtlCol="0">
            <a:spAutoFit/>
          </a:bodyPr>
          <a:lstStyle/>
          <a:p>
            <a:r>
              <a:rPr lang="en-US" dirty="0" smtClean="0"/>
              <a:t>STUDENTS</a:t>
            </a:r>
            <a:endParaRPr lang="en-US" dirty="0"/>
          </a:p>
        </p:txBody>
      </p:sp>
      <p:sp>
        <p:nvSpPr>
          <p:cNvPr id="8" name="TextBox 7"/>
          <p:cNvSpPr txBox="1"/>
          <p:nvPr/>
        </p:nvSpPr>
        <p:spPr>
          <a:xfrm>
            <a:off x="990600" y="1752600"/>
            <a:ext cx="7162800" cy="461665"/>
          </a:xfrm>
          <a:prstGeom prst="rect">
            <a:avLst/>
          </a:prstGeom>
          <a:noFill/>
        </p:spPr>
        <p:txBody>
          <a:bodyPr wrap="square" rtlCol="0">
            <a:spAutoFit/>
          </a:bodyPr>
          <a:lstStyle/>
          <a:p>
            <a:pPr algn="ctr"/>
            <a:r>
              <a:rPr lang="en-US" sz="2400" dirty="0" smtClean="0">
                <a:solidFill>
                  <a:srgbClr val="FF0000"/>
                </a:solidFill>
              </a:rPr>
              <a:t>PUT TOGETHER  YOUR OWN PUZZLE PIECES</a:t>
            </a:r>
            <a:endParaRPr lang="en-US" sz="2400" dirty="0">
              <a:solidFill>
                <a:srgbClr val="FF0000"/>
              </a:solidFill>
            </a:endParaRPr>
          </a:p>
        </p:txBody>
      </p:sp>
    </p:spTree>
    <p:extLst>
      <p:ext uri="{BB962C8B-B14F-4D97-AF65-F5344CB8AC3E}">
        <p14:creationId xmlns:p14="http://schemas.microsoft.com/office/powerpoint/2010/main" val="18349101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normAutofit fontScale="90000"/>
          </a:bodyPr>
          <a:lstStyle/>
          <a:p>
            <a:r>
              <a:rPr lang="en-US" dirty="0">
                <a:latin typeface="Arial Rounded MT Bold" pitchFamily="34" charset="0"/>
              </a:rPr>
              <a:t>25 </a:t>
            </a:r>
            <a:r>
              <a:rPr lang="en-US" sz="3200" dirty="0">
                <a:latin typeface="Arial Rounded MT Bold" pitchFamily="34" charset="0"/>
              </a:rPr>
              <a:t>PIECE</a:t>
            </a:r>
            <a:r>
              <a:rPr lang="en-US" dirty="0">
                <a:latin typeface="Arial Rounded MT Bold" pitchFamily="34" charset="0"/>
              </a:rPr>
              <a:t> PUZZLE OF </a:t>
            </a:r>
            <a:br>
              <a:rPr lang="en-US" dirty="0">
                <a:latin typeface="Arial Rounded MT Bold" pitchFamily="34" charset="0"/>
              </a:rPr>
            </a:br>
            <a:r>
              <a:rPr lang="en-US" dirty="0">
                <a:latin typeface="Arial Rounded MT Bold" pitchFamily="34" charset="0"/>
              </a:rPr>
              <a:t>WORK-BASED LEARNING</a:t>
            </a:r>
            <a:endParaRPr lang="en-US" dirty="0"/>
          </a:p>
        </p:txBody>
      </p:sp>
      <p:sp>
        <p:nvSpPr>
          <p:cNvPr id="3" name="Content Placeholder 2"/>
          <p:cNvSpPr>
            <a:spLocks noGrp="1"/>
          </p:cNvSpPr>
          <p:nvPr>
            <p:ph idx="1"/>
          </p:nvPr>
        </p:nvSpPr>
        <p:spPr>
          <a:xfrm>
            <a:off x="152400" y="1371600"/>
            <a:ext cx="8839200" cy="4754565"/>
          </a:xfrm>
        </p:spPr>
        <p:txBody>
          <a:bodyPr>
            <a:normAutofit lnSpcReduction="10000"/>
          </a:bodyPr>
          <a:lstStyle/>
          <a:p>
            <a:pPr marL="0" indent="0">
              <a:buNone/>
            </a:pPr>
            <a:r>
              <a:rPr lang="en-US" sz="2000" dirty="0" smtClean="0"/>
              <a:t>RESOURCES AND CONTACTS:</a:t>
            </a:r>
          </a:p>
          <a:p>
            <a:pPr marL="0" indent="0">
              <a:buNone/>
            </a:pPr>
            <a:endParaRPr lang="en-US" sz="2000" dirty="0" smtClean="0"/>
          </a:p>
          <a:p>
            <a:pPr marL="0" indent="0">
              <a:buNone/>
            </a:pPr>
            <a:r>
              <a:rPr lang="en-US" sz="2000" dirty="0" smtClean="0"/>
              <a:t>Ruth </a:t>
            </a:r>
            <a:r>
              <a:rPr lang="en-US" sz="2000" dirty="0" err="1" smtClean="0"/>
              <a:t>Kwake</a:t>
            </a:r>
            <a:r>
              <a:rPr lang="en-US" sz="2000" dirty="0"/>
              <a:t> </a:t>
            </a:r>
            <a:r>
              <a:rPr lang="en-US" sz="2000" dirty="0" smtClean="0"/>
              <a:t>- </a:t>
            </a:r>
            <a:r>
              <a:rPr lang="en-US" sz="2000" dirty="0" smtClean="0">
                <a:hlinkClick r:id="rId3"/>
              </a:rPr>
              <a:t>rkwake@psusd.us</a:t>
            </a:r>
            <a:r>
              <a:rPr lang="en-US" sz="2000" dirty="0" smtClean="0"/>
              <a:t>; Palm Springs Unified School District</a:t>
            </a:r>
          </a:p>
          <a:p>
            <a:pPr marL="0" indent="0">
              <a:buNone/>
            </a:pPr>
            <a:r>
              <a:rPr lang="en-US" sz="2000" dirty="0" smtClean="0"/>
              <a:t>Donna Sturgeon – </a:t>
            </a:r>
            <a:r>
              <a:rPr lang="en-US" sz="2000" dirty="0" smtClean="0">
                <a:hlinkClick r:id="rId4"/>
              </a:rPr>
              <a:t>donna@cvep.com</a:t>
            </a:r>
            <a:r>
              <a:rPr lang="en-US" sz="2000" dirty="0" smtClean="0"/>
              <a:t>; Coachella Valley Economic Partnership</a:t>
            </a:r>
          </a:p>
          <a:p>
            <a:pPr marL="0" indent="0">
              <a:buNone/>
            </a:pPr>
            <a:r>
              <a:rPr lang="en-US" sz="2000" dirty="0" smtClean="0"/>
              <a:t>HOSA – </a:t>
            </a:r>
            <a:r>
              <a:rPr lang="en-US" sz="2000" dirty="0" smtClean="0">
                <a:hlinkClick r:id="rId5"/>
              </a:rPr>
              <a:t>www.HOSA.org</a:t>
            </a:r>
            <a:r>
              <a:rPr lang="en-US" sz="2000" dirty="0" smtClean="0"/>
              <a:t>.  </a:t>
            </a:r>
            <a:r>
              <a:rPr lang="en-US" sz="2000" smtClean="0">
                <a:hlinkClick r:id="rId6"/>
              </a:rPr>
              <a:t>A</a:t>
            </a:r>
            <a:r>
              <a:rPr lang="en-US" sz="2000" smtClean="0"/>
              <a:t>nd  </a:t>
            </a:r>
            <a:r>
              <a:rPr lang="en-US" sz="2000" smtClean="0">
                <a:hlinkClick r:id="rId6"/>
              </a:rPr>
              <a:t>www.CalHOSA.org</a:t>
            </a:r>
            <a:r>
              <a:rPr lang="en-US" sz="2000" smtClean="0"/>
              <a:t> </a:t>
            </a:r>
            <a:r>
              <a:rPr lang="en-US" sz="2000" dirty="0" smtClean="0"/>
              <a:t>(this includes JUMP info)</a:t>
            </a:r>
          </a:p>
          <a:p>
            <a:pPr marL="0" indent="0">
              <a:buNone/>
            </a:pPr>
            <a:r>
              <a:rPr lang="en-US" sz="2000" dirty="0" smtClean="0"/>
              <a:t>CVEP (Coachella Valley Economic Partnership – for information and resources for business partnerships -  </a:t>
            </a:r>
            <a:r>
              <a:rPr lang="en-US" sz="2000" dirty="0" smtClean="0">
                <a:hlinkClick r:id="rId7"/>
              </a:rPr>
              <a:t>www.smartstudentsgreatjobs.org</a:t>
            </a:r>
            <a:endParaRPr lang="en-US" sz="2000" dirty="0" smtClean="0"/>
          </a:p>
          <a:p>
            <a:pPr marL="0" indent="0">
              <a:buNone/>
            </a:pPr>
            <a:r>
              <a:rPr lang="en-US" sz="2000" dirty="0" smtClean="0"/>
              <a:t>CERT -	</a:t>
            </a:r>
          </a:p>
          <a:p>
            <a:pPr marL="0" indent="0">
              <a:buNone/>
            </a:pPr>
            <a:r>
              <a:rPr lang="en-US" sz="2000" dirty="0" smtClean="0"/>
              <a:t>Puzzle source - </a:t>
            </a:r>
            <a:r>
              <a:rPr lang="en-US" sz="2000" u="sng" dirty="0">
                <a:hlinkClick r:id="rId8"/>
              </a:rPr>
              <a:t>http://www.amazon.com/Inovart-Puzzle-It-Blank-Puzzles-Pieces/dp/B00598K9YK</a:t>
            </a:r>
            <a:endParaRPr lang="en-US" sz="2000" dirty="0" smtClean="0"/>
          </a:p>
          <a:p>
            <a:pPr marL="0" indent="0">
              <a:buNone/>
            </a:pPr>
            <a:r>
              <a:rPr lang="en-US" sz="2000" dirty="0" smtClean="0"/>
              <a:t>Educating for Careers website for this </a:t>
            </a:r>
            <a:r>
              <a:rPr lang="en-US" sz="2000" dirty="0" err="1" smtClean="0"/>
              <a:t>powerpoint</a:t>
            </a:r>
            <a:r>
              <a:rPr lang="en-US" sz="2000" dirty="0" smtClean="0"/>
              <a:t> &amp; examples of forms	:  </a:t>
            </a:r>
            <a:r>
              <a:rPr lang="en-US" sz="2000" dirty="0" smtClean="0">
                <a:hlinkClick r:id="rId9"/>
              </a:rPr>
              <a:t>www.educatingforcareers.org</a:t>
            </a:r>
            <a:endParaRPr lang="en-US" sz="2000" dirty="0" smtClean="0"/>
          </a:p>
          <a:p>
            <a:pPr marL="0" indent="0">
              <a:buNone/>
            </a:pPr>
            <a:endParaRPr lang="en-US" sz="2000" dirty="0" smtClean="0"/>
          </a:p>
          <a:p>
            <a:pPr marL="0" indent="0">
              <a:buNone/>
            </a:pPr>
            <a:r>
              <a:rPr lang="en-US" sz="2000" dirty="0" smtClean="0"/>
              <a:t>		</a:t>
            </a:r>
          </a:p>
          <a:p>
            <a:pPr marL="0" indent="0">
              <a:buNone/>
            </a:pPr>
            <a:endParaRPr lang="en-US" sz="2000" dirty="0"/>
          </a:p>
        </p:txBody>
      </p:sp>
    </p:spTree>
    <p:extLst>
      <p:ext uri="{BB962C8B-B14F-4D97-AF65-F5344CB8AC3E}">
        <p14:creationId xmlns:p14="http://schemas.microsoft.com/office/powerpoint/2010/main" val="3862714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dirty="0" smtClean="0">
                <a:latin typeface="Arial Rounded MT Bold" pitchFamily="34" charset="0"/>
              </a:rPr>
              <a:t>THE PUZZLE PIECES</a:t>
            </a:r>
            <a:endParaRPr lang="en-US" dirty="0"/>
          </a:p>
        </p:txBody>
      </p:sp>
      <p:grpSp>
        <p:nvGrpSpPr>
          <p:cNvPr id="42" name="Group 41"/>
          <p:cNvGrpSpPr>
            <a:grpSpLocks/>
          </p:cNvGrpSpPr>
          <p:nvPr/>
        </p:nvGrpSpPr>
        <p:grpSpPr bwMode="auto">
          <a:xfrm>
            <a:off x="1112763" y="949325"/>
            <a:ext cx="7983869" cy="5908675"/>
            <a:chOff x="106294989" y="107671891"/>
            <a:chExt cx="7983493" cy="5909666"/>
          </a:xfrm>
        </p:grpSpPr>
        <p:sp>
          <p:nvSpPr>
            <p:cNvPr id="43" name="AutoShape 42"/>
            <p:cNvSpPr>
              <a:spLocks noChangeArrowheads="1"/>
            </p:cNvSpPr>
            <p:nvPr/>
          </p:nvSpPr>
          <p:spPr bwMode="auto">
            <a:xfrm>
              <a:off x="112877727" y="110667126"/>
              <a:ext cx="1400755" cy="1410031"/>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4" name="AutoShape 43"/>
            <p:cNvSpPr>
              <a:spLocks noChangeArrowheads="1"/>
            </p:cNvSpPr>
            <p:nvPr/>
          </p:nvSpPr>
          <p:spPr bwMode="auto">
            <a:xfrm rot="10800000">
              <a:off x="108250122" y="107699389"/>
              <a:ext cx="1380876"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5" name="AutoShape 44"/>
            <p:cNvSpPr>
              <a:spLocks noChangeArrowheads="1"/>
            </p:cNvSpPr>
            <p:nvPr/>
          </p:nvSpPr>
          <p:spPr bwMode="auto">
            <a:xfrm>
              <a:off x="107087784" y="107671891"/>
              <a:ext cx="1400755"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6" name="AutoShape 45"/>
            <p:cNvSpPr>
              <a:spLocks noChangeArrowheads="1"/>
            </p:cNvSpPr>
            <p:nvPr/>
          </p:nvSpPr>
          <p:spPr bwMode="auto">
            <a:xfrm rot="10800000">
              <a:off x="111201415" y="109146107"/>
              <a:ext cx="1360998"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7" name="AutoShape 46"/>
            <p:cNvSpPr>
              <a:spLocks noChangeArrowheads="1"/>
            </p:cNvSpPr>
            <p:nvPr/>
          </p:nvSpPr>
          <p:spPr bwMode="auto">
            <a:xfrm rot="10800000">
              <a:off x="110571399" y="107736870"/>
              <a:ext cx="1380876" cy="1396162"/>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8" name="AutoShape 47"/>
            <p:cNvSpPr>
              <a:spLocks noChangeArrowheads="1"/>
            </p:cNvSpPr>
            <p:nvPr/>
          </p:nvSpPr>
          <p:spPr bwMode="auto">
            <a:xfrm>
              <a:off x="111674692" y="107694123"/>
              <a:ext cx="1400755"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49" name="AutoShape 48"/>
            <p:cNvSpPr>
              <a:spLocks noChangeArrowheads="1"/>
            </p:cNvSpPr>
            <p:nvPr/>
          </p:nvSpPr>
          <p:spPr bwMode="auto">
            <a:xfrm>
              <a:off x="110610944" y="110639855"/>
              <a:ext cx="1400755"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0" name="AutoShape 49"/>
            <p:cNvSpPr>
              <a:spLocks noChangeArrowheads="1"/>
            </p:cNvSpPr>
            <p:nvPr/>
          </p:nvSpPr>
          <p:spPr bwMode="auto">
            <a:xfrm>
              <a:off x="109441699" y="107733878"/>
              <a:ext cx="1400755"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1" name="AutoShape 50"/>
            <p:cNvSpPr>
              <a:spLocks noChangeArrowheads="1"/>
            </p:cNvSpPr>
            <p:nvPr/>
          </p:nvSpPr>
          <p:spPr bwMode="auto">
            <a:xfrm rot="10800000">
              <a:off x="109436801" y="110632566"/>
              <a:ext cx="1380876"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2" name="AutoShape 51"/>
            <p:cNvSpPr>
              <a:spLocks noChangeArrowheads="1"/>
            </p:cNvSpPr>
            <p:nvPr/>
          </p:nvSpPr>
          <p:spPr bwMode="auto">
            <a:xfrm rot="10800000">
              <a:off x="106823945" y="109160441"/>
              <a:ext cx="1380876"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3" name="AutoShape 52"/>
            <p:cNvSpPr>
              <a:spLocks noChangeArrowheads="1"/>
            </p:cNvSpPr>
            <p:nvPr/>
          </p:nvSpPr>
          <p:spPr bwMode="auto">
            <a:xfrm rot="10800000">
              <a:off x="107269549" y="110633090"/>
              <a:ext cx="1380876"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4" name="AutoShape 53"/>
            <p:cNvSpPr>
              <a:spLocks noChangeArrowheads="1"/>
            </p:cNvSpPr>
            <p:nvPr/>
          </p:nvSpPr>
          <p:spPr bwMode="auto">
            <a:xfrm rot="10800000">
              <a:off x="106815399" y="112114456"/>
              <a:ext cx="1380876"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5" name="AutoShape 54"/>
            <p:cNvSpPr>
              <a:spLocks noChangeArrowheads="1"/>
            </p:cNvSpPr>
            <p:nvPr/>
          </p:nvSpPr>
          <p:spPr bwMode="auto">
            <a:xfrm>
              <a:off x="107898084" y="109151773"/>
              <a:ext cx="1400755"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6" name="AutoShape 55"/>
            <p:cNvSpPr>
              <a:spLocks noChangeArrowheads="1"/>
            </p:cNvSpPr>
            <p:nvPr/>
          </p:nvSpPr>
          <p:spPr bwMode="auto">
            <a:xfrm>
              <a:off x="108350663" y="110625468"/>
              <a:ext cx="1400755"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7" name="AutoShape 56"/>
            <p:cNvSpPr>
              <a:spLocks noChangeArrowheads="1"/>
            </p:cNvSpPr>
            <p:nvPr/>
          </p:nvSpPr>
          <p:spPr bwMode="auto">
            <a:xfrm>
              <a:off x="107888145" y="112106835"/>
              <a:ext cx="1400755"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8" name="AutoShape 57"/>
            <p:cNvSpPr>
              <a:spLocks noChangeArrowheads="1"/>
            </p:cNvSpPr>
            <p:nvPr/>
          </p:nvSpPr>
          <p:spPr bwMode="auto">
            <a:xfrm rot="10800000">
              <a:off x="108994143" y="109156133"/>
              <a:ext cx="1360998"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59" name="AutoShape 58"/>
            <p:cNvSpPr>
              <a:spLocks noChangeArrowheads="1"/>
            </p:cNvSpPr>
            <p:nvPr/>
          </p:nvSpPr>
          <p:spPr bwMode="auto">
            <a:xfrm rot="10800000">
              <a:off x="111806307" y="110661911"/>
              <a:ext cx="1360998"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0" name="AutoShape 59"/>
            <p:cNvSpPr>
              <a:spLocks noChangeArrowheads="1"/>
            </p:cNvSpPr>
            <p:nvPr/>
          </p:nvSpPr>
          <p:spPr bwMode="auto">
            <a:xfrm rot="10800000">
              <a:off x="111183368" y="112131769"/>
              <a:ext cx="1360998"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1" name="AutoShape 60"/>
            <p:cNvSpPr>
              <a:spLocks noChangeArrowheads="1"/>
            </p:cNvSpPr>
            <p:nvPr/>
          </p:nvSpPr>
          <p:spPr bwMode="auto">
            <a:xfrm rot="10800000">
              <a:off x="109005042" y="112105178"/>
              <a:ext cx="1360998"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2" name="AutoShape 61"/>
            <p:cNvSpPr>
              <a:spLocks noChangeArrowheads="1"/>
            </p:cNvSpPr>
            <p:nvPr/>
          </p:nvSpPr>
          <p:spPr bwMode="auto">
            <a:xfrm>
              <a:off x="112283055" y="109179953"/>
              <a:ext cx="1380876" cy="139015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3" name="AutoShape 62"/>
            <p:cNvSpPr>
              <a:spLocks noChangeArrowheads="1"/>
            </p:cNvSpPr>
            <p:nvPr/>
          </p:nvSpPr>
          <p:spPr bwMode="auto">
            <a:xfrm>
              <a:off x="110109962" y="109182306"/>
              <a:ext cx="1380876" cy="139015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4" name="AutoShape 63"/>
            <p:cNvSpPr>
              <a:spLocks noChangeArrowheads="1"/>
            </p:cNvSpPr>
            <p:nvPr/>
          </p:nvSpPr>
          <p:spPr bwMode="auto">
            <a:xfrm>
              <a:off x="112309038" y="112160123"/>
              <a:ext cx="1380876" cy="139015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5" name="AutoShape 64"/>
            <p:cNvSpPr>
              <a:spLocks noChangeArrowheads="1"/>
            </p:cNvSpPr>
            <p:nvPr/>
          </p:nvSpPr>
          <p:spPr bwMode="auto">
            <a:xfrm>
              <a:off x="110055733" y="112153409"/>
              <a:ext cx="1380876" cy="139015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66" name="Text Box 65"/>
            <p:cNvSpPr txBox="1">
              <a:spLocks noChangeArrowheads="1"/>
            </p:cNvSpPr>
            <p:nvPr/>
          </p:nvSpPr>
          <p:spPr bwMode="auto">
            <a:xfrm>
              <a:off x="107345399" y="107705650"/>
              <a:ext cx="1014489" cy="1360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8th  GRADE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CAREER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EXPLORATION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TRIP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7" name="Text Box 66"/>
            <p:cNvSpPr txBox="1">
              <a:spLocks noChangeArrowheads="1"/>
            </p:cNvSpPr>
            <p:nvPr/>
          </p:nvSpPr>
          <p:spPr bwMode="auto">
            <a:xfrm>
              <a:off x="108460674" y="107818991"/>
              <a:ext cx="1042736" cy="12352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8TH GRADE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ON-LINE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CAREER</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EXPLORATION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8" name="Text Box 67"/>
            <p:cNvSpPr txBox="1">
              <a:spLocks noChangeArrowheads="1"/>
            </p:cNvSpPr>
            <p:nvPr/>
          </p:nvSpPr>
          <p:spPr bwMode="auto">
            <a:xfrm>
              <a:off x="109727999" y="107818989"/>
              <a:ext cx="882318" cy="1106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9</a:t>
              </a:r>
              <a:r>
                <a:rPr kumimoji="0" lang="en-US" sz="1200" b="0" i="0" u="none" strike="noStrike" cap="none" normalizeH="0" baseline="30000" dirty="0" smtClean="0">
                  <a:ln>
                    <a:noFill/>
                  </a:ln>
                  <a:solidFill>
                    <a:srgbClr val="000000"/>
                  </a:solidFill>
                  <a:effectLst/>
                  <a:latin typeface="Calibri" pitchFamily="34" charset="0"/>
                  <a:cs typeface="Arial" pitchFamily="34" charset="0"/>
                </a:rPr>
                <a:t>TH</a:t>
              </a:r>
              <a:r>
                <a:rPr kumimoji="0" lang="en-US" sz="1200" b="0" i="0" u="none" strike="noStrike" cap="none" normalizeH="0" baseline="0" dirty="0" smtClean="0">
                  <a:ln>
                    <a:noFill/>
                  </a:ln>
                  <a:solidFill>
                    <a:srgbClr val="000000"/>
                  </a:solidFill>
                  <a:effectLst/>
                  <a:latin typeface="Calibri" pitchFamily="34" charset="0"/>
                  <a:cs typeface="Arial" pitchFamily="34" charset="0"/>
                </a:rPr>
                <a:t> GRADE</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CAREER  </a:t>
              </a:r>
            </a:p>
            <a:p>
              <a:pPr marL="0" marR="0" lvl="0" indent="0" algn="l"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PROJECT</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9" name="Text Box 68"/>
            <p:cNvSpPr txBox="1">
              <a:spLocks noChangeArrowheads="1"/>
            </p:cNvSpPr>
            <p:nvPr/>
          </p:nvSpPr>
          <p:spPr bwMode="auto">
            <a:xfrm>
              <a:off x="110738653" y="107947325"/>
              <a:ext cx="1074821" cy="1395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9</a:t>
              </a:r>
              <a:r>
                <a:rPr kumimoji="0" lang="en-US" sz="1200" b="0" i="0" u="none" strike="noStrike" cap="none" normalizeH="0" baseline="30000" dirty="0" smtClean="0">
                  <a:ln>
                    <a:noFill/>
                  </a:ln>
                  <a:solidFill>
                    <a:srgbClr val="000000"/>
                  </a:solidFill>
                  <a:effectLst/>
                  <a:latin typeface="Calibri" pitchFamily="34" charset="0"/>
                  <a:cs typeface="Arial" pitchFamily="34" charset="0"/>
                </a:rPr>
                <a:t>TH</a:t>
              </a:r>
              <a:r>
                <a:rPr kumimoji="0" lang="en-US" sz="1200" b="0" i="0" u="none" strike="noStrike" cap="none" normalizeH="0" baseline="0" dirty="0" smtClean="0">
                  <a:ln>
                    <a:noFill/>
                  </a:ln>
                  <a:solidFill>
                    <a:srgbClr val="000000"/>
                  </a:solidFill>
                  <a:effectLst/>
                  <a:latin typeface="Calibri" pitchFamily="34" charset="0"/>
                  <a:cs typeface="Arial" pitchFamily="34" charset="0"/>
                </a:rPr>
                <a:t> GRADE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PROFESSIONAL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INTERVIEW DAY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0" name="Text Box 69"/>
            <p:cNvSpPr txBox="1">
              <a:spLocks noChangeArrowheads="1"/>
            </p:cNvSpPr>
            <p:nvPr/>
          </p:nvSpPr>
          <p:spPr bwMode="auto">
            <a:xfrm>
              <a:off x="111765347" y="107738779"/>
              <a:ext cx="1203158" cy="1395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9</a:t>
              </a:r>
              <a:r>
                <a:rPr kumimoji="0" lang="en-US" sz="1200" b="0" i="0" u="none" strike="noStrike" cap="none" normalizeH="0" baseline="30000" dirty="0" smtClean="0">
                  <a:ln>
                    <a:noFill/>
                  </a:ln>
                  <a:solidFill>
                    <a:srgbClr val="000000"/>
                  </a:solidFill>
                  <a:effectLst/>
                  <a:latin typeface="Calibri" pitchFamily="34" charset="0"/>
                  <a:cs typeface="Arial" pitchFamily="34" charset="0"/>
                </a:rPr>
                <a:t>TH</a:t>
              </a:r>
              <a:r>
                <a:rPr kumimoji="0" lang="en-US" sz="1200" b="0" i="0" u="none" strike="noStrike" cap="none" normalizeH="0" baseline="0" dirty="0" smtClean="0">
                  <a:ln>
                    <a:noFill/>
                  </a:ln>
                  <a:solidFill>
                    <a:srgbClr val="000000"/>
                  </a:solidFill>
                  <a:effectLst/>
                  <a:latin typeface="Calibri" pitchFamily="34" charset="0"/>
                  <a:cs typeface="Arial" pitchFamily="34" charset="0"/>
                </a:rPr>
                <a:t> GRADE</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LOCAL</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 COMMUNITY COLLEGE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TRIP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1" name="Text Box 70"/>
            <p:cNvSpPr txBox="1">
              <a:spLocks noChangeArrowheads="1"/>
            </p:cNvSpPr>
            <p:nvPr/>
          </p:nvSpPr>
          <p:spPr bwMode="auto">
            <a:xfrm>
              <a:off x="112487242" y="109294863"/>
              <a:ext cx="1026695" cy="1203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COMMUNITY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SERVICE</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2" name="Text Box 71"/>
            <p:cNvSpPr txBox="1">
              <a:spLocks noChangeArrowheads="1"/>
            </p:cNvSpPr>
            <p:nvPr/>
          </p:nvSpPr>
          <p:spPr bwMode="auto">
            <a:xfrm>
              <a:off x="108059621" y="112198484"/>
              <a:ext cx="1138990" cy="13796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CAL-HOSA</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SLC</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 AND</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HOSA NLC</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3" name="Text Box 72"/>
            <p:cNvSpPr txBox="1">
              <a:spLocks noChangeArrowheads="1"/>
            </p:cNvSpPr>
            <p:nvPr/>
          </p:nvSpPr>
          <p:spPr bwMode="auto">
            <a:xfrm>
              <a:off x="108075663" y="109262779"/>
              <a:ext cx="1203158" cy="1203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10</a:t>
              </a:r>
              <a:r>
                <a:rPr kumimoji="0" lang="en-US" sz="1200" b="0" i="0" u="none" strike="noStrike" cap="none" normalizeH="0" baseline="30000" dirty="0" smtClean="0">
                  <a:ln>
                    <a:noFill/>
                  </a:ln>
                  <a:solidFill>
                    <a:srgbClr val="000000"/>
                  </a:solidFill>
                  <a:effectLst/>
                  <a:latin typeface="Calibri" pitchFamily="34" charset="0"/>
                  <a:cs typeface="Arial" pitchFamily="34" charset="0"/>
                </a:rPr>
                <a:t>TH</a:t>
              </a:r>
              <a:r>
                <a:rPr kumimoji="0" lang="en-US" sz="1200" b="0" i="0" u="none" strike="noStrike" cap="none" normalizeH="0" baseline="0" dirty="0" smtClean="0">
                  <a:ln>
                    <a:noFill/>
                  </a:ln>
                  <a:solidFill>
                    <a:srgbClr val="000000"/>
                  </a:solidFill>
                  <a:effectLst/>
                  <a:latin typeface="Calibri" pitchFamily="34" charset="0"/>
                  <a:cs typeface="Arial" pitchFamily="34" charset="0"/>
                </a:rPr>
                <a:t> GRADE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GUEST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SPEAKERS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4" name="Text Box 73"/>
            <p:cNvSpPr txBox="1">
              <a:spLocks noChangeArrowheads="1"/>
            </p:cNvSpPr>
            <p:nvPr/>
          </p:nvSpPr>
          <p:spPr bwMode="auto">
            <a:xfrm>
              <a:off x="106969143" y="109583622"/>
              <a:ext cx="1122267" cy="9785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lang="en-US" sz="1400" dirty="0" smtClean="0">
                  <a:solidFill>
                    <a:srgbClr val="000000"/>
                  </a:solidFill>
                  <a:latin typeface="Calibri" pitchFamily="34" charset="0"/>
                  <a:cs typeface="Arial" pitchFamily="34" charset="0"/>
                </a:rPr>
                <a:t>Regional</a:t>
              </a:r>
            </a:p>
            <a:p>
              <a:pPr marL="0" marR="0" lvl="0" indent="0" algn="ctr" defTabSz="914400" rtl="0" eaLnBrk="1" fontAlgn="base" latinLnBrk="0" hangingPunct="1">
                <a:lnSpc>
                  <a:spcPct val="100000"/>
                </a:lnSpc>
                <a:spcBef>
                  <a:spcPct val="0"/>
                </a:spcBef>
                <a:spcAft>
                  <a:spcPts val="1000"/>
                </a:spcAft>
                <a:buClrTx/>
                <a:buSzTx/>
                <a:buFontTx/>
                <a:buNone/>
                <a:tabLst/>
              </a:pPr>
              <a:r>
                <a:rPr lang="en-US" sz="1400" dirty="0" smtClean="0">
                  <a:solidFill>
                    <a:srgbClr val="000000"/>
                  </a:solidFill>
                  <a:latin typeface="Calibri" pitchFamily="34" charset="0"/>
                  <a:cs typeface="Arial" pitchFamily="34" charset="0"/>
                </a:rPr>
                <a:t>Collaboration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5" name="Text Box 74"/>
            <p:cNvSpPr txBox="1">
              <a:spLocks noChangeArrowheads="1"/>
            </p:cNvSpPr>
            <p:nvPr/>
          </p:nvSpPr>
          <p:spPr bwMode="auto">
            <a:xfrm>
              <a:off x="109278820" y="109278821"/>
              <a:ext cx="753980" cy="1283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10</a:t>
              </a:r>
              <a:r>
                <a:rPr kumimoji="0" lang="en-US" sz="1200" b="0" i="0" u="none" strike="noStrike" cap="none" normalizeH="0" baseline="30000" dirty="0" smtClean="0">
                  <a:ln>
                    <a:noFill/>
                  </a:ln>
                  <a:solidFill>
                    <a:srgbClr val="000000"/>
                  </a:solidFill>
                  <a:effectLst/>
                  <a:latin typeface="Calibri" pitchFamily="34" charset="0"/>
                  <a:cs typeface="Arial" pitchFamily="34" charset="0"/>
                </a:rPr>
                <a:t>TH</a:t>
              </a:r>
              <a:r>
                <a:rPr kumimoji="0" lang="en-US" sz="1200" b="0" i="0" u="none" strike="noStrike" cap="none" normalizeH="0" baseline="0" dirty="0" smtClean="0">
                  <a:ln>
                    <a:noFill/>
                  </a:ln>
                  <a:solidFill>
                    <a:srgbClr val="000000"/>
                  </a:solidFill>
                  <a:effectLst/>
                  <a:latin typeface="Calibri" pitchFamily="34" charset="0"/>
                  <a:cs typeface="Arial" pitchFamily="34" charset="0"/>
                </a:rPr>
                <a:t> GRADE</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3-DAY COLLEGE TRIP</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6" name="Text Box 75"/>
            <p:cNvSpPr txBox="1">
              <a:spLocks noChangeArrowheads="1"/>
            </p:cNvSpPr>
            <p:nvPr/>
          </p:nvSpPr>
          <p:spPr bwMode="auto">
            <a:xfrm>
              <a:off x="110241347" y="109246737"/>
              <a:ext cx="1187116" cy="11550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10</a:t>
              </a:r>
              <a:r>
                <a:rPr kumimoji="0" lang="en-US" sz="1200" b="0" i="0" u="none" strike="noStrike" cap="none" normalizeH="0" baseline="30000" dirty="0" smtClean="0">
                  <a:ln>
                    <a:noFill/>
                  </a:ln>
                  <a:solidFill>
                    <a:schemeClr val="tx1"/>
                  </a:solidFill>
                  <a:effectLst/>
                  <a:latin typeface="Calibri" pitchFamily="34" charset="0"/>
                  <a:cs typeface="Arial" pitchFamily="34" charset="0"/>
                </a:rPr>
                <a:t>th</a:t>
              </a:r>
              <a:r>
                <a:rPr kumimoji="0" lang="en-US" sz="1200" b="0" i="0" u="none" strike="noStrike" cap="none" normalizeH="0" baseline="0" dirty="0" smtClean="0">
                  <a:ln>
                    <a:noFill/>
                  </a:ln>
                  <a:solidFill>
                    <a:schemeClr val="tx1"/>
                  </a:solidFill>
                  <a:effectLst/>
                  <a:latin typeface="Calibri" pitchFamily="34" charset="0"/>
                  <a:cs typeface="Arial" pitchFamily="34" charset="0"/>
                </a:rPr>
                <a:t> GRADE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SALTON  SEA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RESEARCH &amp;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FORUM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7" name="Text Box 76"/>
            <p:cNvSpPr txBox="1">
              <a:spLocks noChangeArrowheads="1"/>
            </p:cNvSpPr>
            <p:nvPr/>
          </p:nvSpPr>
          <p:spPr bwMode="auto">
            <a:xfrm>
              <a:off x="111364295" y="109407158"/>
              <a:ext cx="1026694" cy="12352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10</a:t>
              </a:r>
              <a:r>
                <a:rPr kumimoji="0" lang="en-US" sz="1200" b="0" i="0" u="none" strike="noStrike" cap="none" normalizeH="0" baseline="30000" dirty="0" smtClean="0">
                  <a:ln>
                    <a:noFill/>
                  </a:ln>
                  <a:solidFill>
                    <a:srgbClr val="000000"/>
                  </a:solidFill>
                  <a:effectLst/>
                  <a:latin typeface="Calibri" pitchFamily="34" charset="0"/>
                  <a:cs typeface="Arial" pitchFamily="34" charset="0"/>
                </a:rPr>
                <a:t>TH</a:t>
              </a:r>
              <a:r>
                <a:rPr kumimoji="0" lang="en-US" sz="1200" b="0" i="0" u="none" strike="noStrike" cap="none" normalizeH="0" baseline="0" dirty="0" smtClean="0">
                  <a:ln>
                    <a:noFill/>
                  </a:ln>
                  <a:solidFill>
                    <a:srgbClr val="000000"/>
                  </a:solidFill>
                  <a:effectLst/>
                  <a:latin typeface="Calibri" pitchFamily="34" charset="0"/>
                  <a:cs typeface="Arial" pitchFamily="34" charset="0"/>
                </a:rPr>
                <a:t> GRADE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SERVESAFE</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CERTIFICATION</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8" name="Text Box 77"/>
            <p:cNvSpPr txBox="1">
              <a:spLocks noChangeArrowheads="1"/>
            </p:cNvSpPr>
            <p:nvPr/>
          </p:nvSpPr>
          <p:spPr bwMode="auto">
            <a:xfrm>
              <a:off x="112471200" y="112230568"/>
              <a:ext cx="1090863" cy="12352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EXTERNSHIPS FOR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EDUCATORS</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9" name="Text Box 78"/>
            <p:cNvSpPr txBox="1">
              <a:spLocks noChangeArrowheads="1"/>
            </p:cNvSpPr>
            <p:nvPr/>
          </p:nvSpPr>
          <p:spPr bwMode="auto">
            <a:xfrm>
              <a:off x="106294989" y="110658442"/>
              <a:ext cx="1171074" cy="1283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11</a:t>
              </a:r>
              <a:r>
                <a:rPr kumimoji="0" lang="en-US" sz="1200" b="0" i="0" u="none" strike="noStrike" cap="none" normalizeH="0" baseline="30000" dirty="0" smtClean="0">
                  <a:ln>
                    <a:noFill/>
                  </a:ln>
                  <a:solidFill>
                    <a:schemeClr val="tx1"/>
                  </a:solidFill>
                  <a:effectLst/>
                  <a:latin typeface="Calibri" pitchFamily="34" charset="0"/>
                  <a:cs typeface="Arial" pitchFamily="34" charset="0"/>
                </a:rPr>
                <a:t>TH  </a:t>
              </a:r>
              <a:r>
                <a:rPr kumimoji="0" lang="en-US" sz="1200" b="0" i="0" u="none" strike="noStrike" cap="none" normalizeH="0" baseline="0" dirty="0" smtClean="0">
                  <a:ln>
                    <a:noFill/>
                  </a:ln>
                  <a:solidFill>
                    <a:schemeClr val="tx1"/>
                  </a:solidFill>
                  <a:effectLst/>
                  <a:latin typeface="Calibri" pitchFamily="34" charset="0"/>
                  <a:cs typeface="Arial" pitchFamily="34" charset="0"/>
                </a:rPr>
                <a:t>GRADE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ROP/CTE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CERTIFICATION</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0" name="Text Box 79"/>
            <p:cNvSpPr txBox="1">
              <a:spLocks noChangeArrowheads="1"/>
            </p:cNvSpPr>
            <p:nvPr/>
          </p:nvSpPr>
          <p:spPr bwMode="auto">
            <a:xfrm>
              <a:off x="107626484" y="110722611"/>
              <a:ext cx="721895" cy="13314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11</a:t>
              </a:r>
              <a:r>
                <a:rPr kumimoji="0" lang="en-US" sz="1200" b="0" i="0" u="none" strike="noStrike" cap="none" normalizeH="0" baseline="30000" dirty="0" smtClean="0">
                  <a:ln>
                    <a:noFill/>
                  </a:ln>
                  <a:solidFill>
                    <a:srgbClr val="000000"/>
                  </a:solidFill>
                  <a:effectLst/>
                  <a:latin typeface="Calibri" pitchFamily="34" charset="0"/>
                  <a:cs typeface="Arial" pitchFamily="34" charset="0"/>
                </a:rPr>
                <a:t>TH</a:t>
              </a:r>
              <a:r>
                <a:rPr kumimoji="0" lang="en-US" sz="1200" b="0" i="0" u="none" strike="noStrike" cap="none" normalizeH="0" baseline="0" dirty="0" smtClean="0">
                  <a:ln>
                    <a:noFill/>
                  </a:ln>
                  <a:solidFill>
                    <a:srgbClr val="000000"/>
                  </a:solidFill>
                  <a:effectLst/>
                  <a:latin typeface="Calibri" pitchFamily="34" charset="0"/>
                  <a:cs typeface="Arial" pitchFamily="34" charset="0"/>
                </a:rPr>
                <a:t> GRADE CERT TRAINING WITH CCFD</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1" name="Text Box 80"/>
            <p:cNvSpPr txBox="1">
              <a:spLocks noChangeArrowheads="1"/>
            </p:cNvSpPr>
            <p:nvPr/>
          </p:nvSpPr>
          <p:spPr bwMode="auto">
            <a:xfrm>
              <a:off x="108540884" y="110770737"/>
              <a:ext cx="1058779" cy="11710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11</a:t>
              </a:r>
              <a:r>
                <a:rPr kumimoji="0" lang="en-US" sz="1200" b="0" i="0" u="none" strike="noStrike" cap="none" normalizeH="0" baseline="30000" dirty="0" smtClean="0">
                  <a:ln>
                    <a:noFill/>
                  </a:ln>
                  <a:solidFill>
                    <a:schemeClr val="tx1"/>
                  </a:solidFill>
                  <a:effectLst/>
                  <a:latin typeface="Calibri" pitchFamily="34" charset="0"/>
                  <a:cs typeface="Arial" pitchFamily="34" charset="0"/>
                </a:rPr>
                <a:t>TH</a:t>
              </a:r>
              <a:r>
                <a:rPr kumimoji="0" lang="en-US" sz="1200" b="0" i="0" u="none" strike="noStrike" cap="none" normalizeH="0" baseline="0" dirty="0" smtClean="0">
                  <a:ln>
                    <a:noFill/>
                  </a:ln>
                  <a:solidFill>
                    <a:schemeClr val="tx1"/>
                  </a:solidFill>
                  <a:effectLst/>
                  <a:latin typeface="Calibri" pitchFamily="34" charset="0"/>
                  <a:cs typeface="Arial" pitchFamily="34" charset="0"/>
                </a:rPr>
                <a:t> GRADE JOB SHADOW DAY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2" name="Text Box 81"/>
            <p:cNvSpPr txBox="1">
              <a:spLocks noChangeArrowheads="1"/>
            </p:cNvSpPr>
            <p:nvPr/>
          </p:nvSpPr>
          <p:spPr bwMode="auto">
            <a:xfrm>
              <a:off x="110947200" y="110802821"/>
              <a:ext cx="753979" cy="1155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11</a:t>
              </a:r>
              <a:r>
                <a:rPr kumimoji="0" lang="en-US" sz="1200" b="0" i="0" u="none" strike="noStrike" cap="none" normalizeH="0" baseline="30000" dirty="0" smtClean="0">
                  <a:ln>
                    <a:noFill/>
                  </a:ln>
                  <a:solidFill>
                    <a:srgbClr val="000000"/>
                  </a:solidFill>
                  <a:effectLst/>
                  <a:latin typeface="Calibri" pitchFamily="34" charset="0"/>
                  <a:cs typeface="Arial" pitchFamily="34" charset="0"/>
                </a:rPr>
                <a:t>TH</a:t>
              </a:r>
              <a:r>
                <a:rPr kumimoji="0" lang="en-US" sz="1200" b="0" i="0" u="none" strike="noStrike" cap="none" normalizeH="0" baseline="0" dirty="0" smtClean="0">
                  <a:ln>
                    <a:noFill/>
                  </a:ln>
                  <a:solidFill>
                    <a:srgbClr val="000000"/>
                  </a:solidFill>
                  <a:effectLst/>
                  <a:latin typeface="Calibri" pitchFamily="34" charset="0"/>
                  <a:cs typeface="Arial" pitchFamily="34" charset="0"/>
                </a:rPr>
                <a:t> GRADE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COLLEGE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VISITS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3" name="Text Box 82"/>
            <p:cNvSpPr txBox="1">
              <a:spLocks noChangeArrowheads="1"/>
            </p:cNvSpPr>
            <p:nvPr/>
          </p:nvSpPr>
          <p:spPr bwMode="auto">
            <a:xfrm>
              <a:off x="109551536" y="110850948"/>
              <a:ext cx="1106906" cy="1187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11</a:t>
              </a:r>
              <a:r>
                <a:rPr kumimoji="0" lang="en-US" sz="1200" b="0" i="0" u="none" strike="noStrike" cap="none" normalizeH="0" baseline="30000" dirty="0" smtClean="0">
                  <a:ln>
                    <a:noFill/>
                  </a:ln>
                  <a:solidFill>
                    <a:srgbClr val="000000"/>
                  </a:solidFill>
                  <a:effectLst/>
                  <a:latin typeface="Calibri" pitchFamily="34" charset="0"/>
                  <a:cs typeface="Arial" pitchFamily="34" charset="0"/>
                </a:rPr>
                <a:t>TH</a:t>
              </a:r>
              <a:r>
                <a:rPr kumimoji="0" lang="en-US" sz="1200" b="0" i="0" u="none" strike="noStrike" cap="none" normalizeH="0" baseline="0" dirty="0" smtClean="0">
                  <a:ln>
                    <a:noFill/>
                  </a:ln>
                  <a:solidFill>
                    <a:srgbClr val="000000"/>
                  </a:solidFill>
                  <a:effectLst/>
                  <a:latin typeface="Calibri" pitchFamily="34" charset="0"/>
                  <a:cs typeface="Arial" pitchFamily="34" charset="0"/>
                </a:rPr>
                <a:t>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GRADE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MENTORSHIPS</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4" name="Text Box 83"/>
            <p:cNvSpPr txBox="1">
              <a:spLocks noChangeArrowheads="1"/>
            </p:cNvSpPr>
            <p:nvPr/>
          </p:nvSpPr>
          <p:spPr bwMode="auto">
            <a:xfrm>
              <a:off x="111941810" y="110722611"/>
              <a:ext cx="1058779" cy="1395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SCHOOL</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BLOOD </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smtClean="0">
                  <a:ln>
                    <a:noFill/>
                  </a:ln>
                  <a:solidFill>
                    <a:srgbClr val="000000"/>
                  </a:solidFill>
                  <a:effectLst/>
                  <a:latin typeface="Calibri" pitchFamily="34" charset="0"/>
                  <a:cs typeface="Arial" pitchFamily="34" charset="0"/>
                </a:rPr>
                <a:t>DRIVES</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85" name="Text Box 84"/>
            <p:cNvSpPr txBox="1">
              <a:spLocks noChangeArrowheads="1"/>
            </p:cNvSpPr>
            <p:nvPr/>
          </p:nvSpPr>
          <p:spPr bwMode="auto">
            <a:xfrm>
              <a:off x="113128926" y="110850947"/>
              <a:ext cx="898359" cy="11069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POST-SECONDARY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PLANNING</a:t>
              </a:r>
              <a:r>
                <a:rPr kumimoji="0" lang="en-US" sz="1100" b="0" i="0" u="none" strike="noStrike" cap="none" normalizeH="0" baseline="0" dirty="0" smtClean="0">
                  <a:ln>
                    <a:noFill/>
                  </a:ln>
                  <a:solidFill>
                    <a:srgbClr val="000000"/>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6" name="Text Box 85"/>
            <p:cNvSpPr txBox="1">
              <a:spLocks noChangeArrowheads="1"/>
            </p:cNvSpPr>
            <p:nvPr/>
          </p:nvSpPr>
          <p:spPr bwMode="auto">
            <a:xfrm>
              <a:off x="109134443" y="112262653"/>
              <a:ext cx="1058778" cy="1219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12</a:t>
              </a:r>
              <a:r>
                <a:rPr kumimoji="0" lang="en-US" sz="1200" b="0" i="0" u="none" strike="noStrike" cap="none" normalizeH="0" baseline="30000" dirty="0" smtClean="0">
                  <a:ln>
                    <a:noFill/>
                  </a:ln>
                  <a:solidFill>
                    <a:schemeClr val="tx1"/>
                  </a:solidFill>
                  <a:effectLst/>
                  <a:latin typeface="Calibri" pitchFamily="34" charset="0"/>
                  <a:cs typeface="Arial" pitchFamily="34" charset="0"/>
                </a:rPr>
                <a:t>th</a:t>
              </a:r>
              <a:r>
                <a:rPr kumimoji="0" lang="en-US" sz="1200" b="0" i="0" u="none" strike="noStrike" cap="none" normalizeH="0" baseline="0" dirty="0" smtClean="0">
                  <a:ln>
                    <a:noFill/>
                  </a:ln>
                  <a:solidFill>
                    <a:schemeClr val="tx1"/>
                  </a:solidFill>
                  <a:effectLst/>
                  <a:latin typeface="Calibri" pitchFamily="34" charset="0"/>
                  <a:cs typeface="Arial"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GRADE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chemeClr val="tx1"/>
                  </a:solidFill>
                  <a:effectLst/>
                  <a:latin typeface="Calibri" pitchFamily="34" charset="0"/>
                  <a:cs typeface="Arial" pitchFamily="34" charset="0"/>
                </a:rPr>
                <a:t>INTERNSHIPS</a:t>
              </a:r>
              <a:r>
                <a:rPr kumimoji="0" lang="en-US" sz="1200" b="0" i="0" u="none" strike="noStrike" cap="none" normalizeH="0" baseline="0" dirty="0" smtClean="0">
                  <a:ln>
                    <a:noFill/>
                  </a:ln>
                  <a:solidFill>
                    <a:schemeClr val="tx1"/>
                  </a:solidFill>
                  <a:effectLst/>
                  <a:latin typeface="Times New Roman" pitchFamily="18"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7" name="Text Box 86"/>
            <p:cNvSpPr txBox="1">
              <a:spLocks noChangeArrowheads="1"/>
            </p:cNvSpPr>
            <p:nvPr/>
          </p:nvSpPr>
          <p:spPr bwMode="auto">
            <a:xfrm>
              <a:off x="110225305" y="112262653"/>
              <a:ext cx="1058779" cy="11550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SCHOOL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DISASTER</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DRILL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88" name="Text Box 87"/>
            <p:cNvSpPr txBox="1">
              <a:spLocks noChangeArrowheads="1"/>
            </p:cNvSpPr>
            <p:nvPr/>
          </p:nvSpPr>
          <p:spPr bwMode="auto">
            <a:xfrm>
              <a:off x="111428463" y="112444819"/>
              <a:ext cx="930442" cy="11229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12TH  GRADE</a:t>
              </a:r>
            </a:p>
            <a:p>
              <a:pPr marL="0" marR="0" lvl="0" indent="0" algn="ctr" defTabSz="914400" rtl="0" eaLnBrk="1" fontAlgn="base" latinLnBrk="0" hangingPunct="1">
                <a:lnSpc>
                  <a:spcPct val="100000"/>
                </a:lnSpc>
                <a:spcBef>
                  <a:spcPct val="0"/>
                </a:spcBef>
                <a:spcAft>
                  <a:spcPct val="0"/>
                </a:spcAft>
                <a:buClrTx/>
                <a:buSzTx/>
                <a:buFontTx/>
                <a:buNone/>
                <a:tabLst/>
              </a:pPr>
              <a:r>
                <a:rPr lang="en-US" sz="1200" dirty="0">
                  <a:solidFill>
                    <a:srgbClr val="000000"/>
                  </a:solidFill>
                  <a:latin typeface="Calibri" pitchFamily="34" charset="0"/>
                  <a:cs typeface="Arial" pitchFamily="34" charset="0"/>
                </a:rPr>
                <a:t>C</a:t>
              </a:r>
              <a:r>
                <a:rPr kumimoji="0" lang="en-US" sz="1200" b="0" i="0" u="none" strike="noStrike" cap="none" normalizeH="0" baseline="0" dirty="0" smtClean="0">
                  <a:ln>
                    <a:noFill/>
                  </a:ln>
                  <a:solidFill>
                    <a:srgbClr val="000000"/>
                  </a:solidFill>
                  <a:effectLst/>
                  <a:latin typeface="Calibri" pitchFamily="34" charset="0"/>
                  <a:cs typeface="Arial" pitchFamily="34" charset="0"/>
                </a:rPr>
                <a:t>OMMUNITY</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HEALTH FAIR</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
        <p:nvSpPr>
          <p:cNvPr id="89" name="AutoShape 88"/>
          <p:cNvSpPr>
            <a:spLocks noChangeArrowheads="1"/>
          </p:cNvSpPr>
          <p:nvPr/>
        </p:nvSpPr>
        <p:spPr bwMode="auto">
          <a:xfrm>
            <a:off x="1001489" y="3886442"/>
            <a:ext cx="1400175" cy="14509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0" name="Text Box 89"/>
          <p:cNvSpPr txBox="1">
            <a:spLocks noChangeArrowheads="1"/>
          </p:cNvSpPr>
          <p:nvPr/>
        </p:nvSpPr>
        <p:spPr bwMode="auto">
          <a:xfrm>
            <a:off x="1758408" y="5641484"/>
            <a:ext cx="1154112" cy="1298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HIGH SCHOOL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CTSO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HOSA</a:t>
            </a:r>
          </a:p>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SKILLS USA</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nvGrpSpPr>
          <p:cNvPr id="92" name="Group 91"/>
          <p:cNvGrpSpPr>
            <a:grpSpLocks/>
          </p:cNvGrpSpPr>
          <p:nvPr/>
        </p:nvGrpSpPr>
        <p:grpSpPr bwMode="auto">
          <a:xfrm>
            <a:off x="518502" y="2429961"/>
            <a:ext cx="11541740" cy="4392730"/>
            <a:chOff x="96578626" y="112310778"/>
            <a:chExt cx="11545164" cy="4396901"/>
          </a:xfrm>
        </p:grpSpPr>
        <p:sp>
          <p:nvSpPr>
            <p:cNvPr id="93" name="AutoShape 92"/>
            <p:cNvSpPr>
              <a:spLocks noChangeArrowheads="1"/>
            </p:cNvSpPr>
            <p:nvPr/>
          </p:nvSpPr>
          <p:spPr bwMode="auto">
            <a:xfrm>
              <a:off x="96578626" y="115257891"/>
              <a:ext cx="1400755" cy="1449788"/>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9525" algn="in">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endParaRPr lang="en-US"/>
            </a:p>
          </p:txBody>
        </p:sp>
        <p:sp>
          <p:nvSpPr>
            <p:cNvPr id="94" name="Text Box 93"/>
            <p:cNvSpPr txBox="1">
              <a:spLocks noChangeArrowheads="1"/>
            </p:cNvSpPr>
            <p:nvPr/>
          </p:nvSpPr>
          <p:spPr bwMode="auto">
            <a:xfrm>
              <a:off x="96839696" y="115335246"/>
              <a:ext cx="1090863" cy="1363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MIDDLE SCHOOL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JUNIOR CTSO</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dirty="0" smtClean="0">
                  <a:ln>
                    <a:noFill/>
                  </a:ln>
                  <a:solidFill>
                    <a:srgbClr val="000000"/>
                  </a:solidFill>
                  <a:effectLst/>
                  <a:latin typeface="Calibri" pitchFamily="34" charset="0"/>
                  <a:cs typeface="Arial" pitchFamily="34" charset="0"/>
                </a:rPr>
                <a:t>(JUMP)</a:t>
              </a:r>
              <a:r>
                <a:rPr kumimoji="0" lang="en-US" sz="1100" b="0" i="0" u="none" strike="noStrike" cap="none" normalizeH="0" baseline="0" dirty="0" smtClean="0">
                  <a:ln>
                    <a:noFill/>
                  </a:ln>
                  <a:solidFill>
                    <a:srgbClr val="000000"/>
                  </a:solidFill>
                  <a:effectLst/>
                  <a:latin typeface="Calibri" pitchFamily="34" charset="0"/>
                  <a:cs typeface="Arial" pitchFamily="34" charset="0"/>
                </a:rPr>
                <a:t> </a:t>
              </a: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95" name="Text Box 94"/>
            <p:cNvSpPr txBox="1">
              <a:spLocks noChangeArrowheads="1"/>
            </p:cNvSpPr>
            <p:nvPr/>
          </p:nvSpPr>
          <p:spPr bwMode="auto">
            <a:xfrm>
              <a:off x="106968759" y="112310778"/>
              <a:ext cx="1155031" cy="12994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3622882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4" descr="064%20View%20Back%20to%20Coachella%20ValleyResiz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2"/>
          <p:cNvSpPr>
            <a:spLocks noGrp="1" noChangeArrowheads="1"/>
          </p:cNvSpPr>
          <p:nvPr>
            <p:ph type="ctrTitle" idx="4294967295"/>
          </p:nvPr>
        </p:nvSpPr>
        <p:spPr>
          <a:xfrm>
            <a:off x="600075" y="173038"/>
            <a:ext cx="8035925" cy="4987925"/>
          </a:xfrm>
        </p:spPr>
        <p:txBody>
          <a:bodyPr/>
          <a:lstStyle/>
          <a:p>
            <a:pPr algn="ctr" eaLnBrk="1" hangingPunct="1"/>
            <a:r>
              <a:rPr lang="en-US" sz="3300" b="1" dirty="0">
                <a:solidFill>
                  <a:schemeClr val="bg1"/>
                </a:solidFill>
                <a:latin typeface="Century Gothic" charset="0"/>
              </a:rPr>
              <a:t>Education is Economic Development:</a:t>
            </a:r>
            <a:br>
              <a:rPr lang="en-US" sz="3300" b="1" dirty="0">
                <a:solidFill>
                  <a:schemeClr val="bg1"/>
                </a:solidFill>
                <a:latin typeface="Century Gothic" charset="0"/>
              </a:rPr>
            </a:br>
            <a:r>
              <a:rPr lang="en-US" sz="2400" b="1" dirty="0">
                <a:solidFill>
                  <a:schemeClr val="bg1"/>
                </a:solidFill>
                <a:latin typeface="Century Gothic" charset="0"/>
              </a:rPr>
              <a:t>“Advancing an Educated Workforce for a Thriving Regional Economy”</a:t>
            </a:r>
            <a:br>
              <a:rPr lang="en-US" sz="2400" b="1" dirty="0">
                <a:solidFill>
                  <a:schemeClr val="bg1"/>
                </a:solidFill>
                <a:latin typeface="Century Gothic" charset="0"/>
              </a:rPr>
            </a:br>
            <a:r>
              <a:rPr lang="en-US" sz="2400" b="1" dirty="0">
                <a:solidFill>
                  <a:schemeClr val="bg1"/>
                </a:solidFill>
                <a:latin typeface="Century Gothic" charset="0"/>
              </a:rPr>
              <a:t/>
            </a:r>
            <a:br>
              <a:rPr lang="en-US" sz="2400" b="1" dirty="0">
                <a:solidFill>
                  <a:schemeClr val="bg1"/>
                </a:solidFill>
                <a:latin typeface="Century Gothic" charset="0"/>
              </a:rPr>
            </a:br>
            <a:r>
              <a:rPr lang="en-US" sz="2400" b="1" dirty="0">
                <a:solidFill>
                  <a:schemeClr val="bg1"/>
                </a:solidFill>
                <a:latin typeface="Century Gothic" charset="0"/>
              </a:rPr>
              <a:t/>
            </a:r>
            <a:br>
              <a:rPr lang="en-US" sz="2400" b="1" dirty="0">
                <a:solidFill>
                  <a:schemeClr val="bg1"/>
                </a:solidFill>
                <a:latin typeface="Century Gothic" charset="0"/>
              </a:rPr>
            </a:br>
            <a:r>
              <a:rPr lang="en-US" sz="2400" b="1" dirty="0">
                <a:solidFill>
                  <a:schemeClr val="bg1"/>
                </a:solidFill>
                <a:latin typeface="Century Gothic" charset="0"/>
              </a:rPr>
              <a:t/>
            </a:r>
            <a:br>
              <a:rPr lang="en-US" sz="2400" b="1" dirty="0">
                <a:solidFill>
                  <a:schemeClr val="bg1"/>
                </a:solidFill>
                <a:latin typeface="Century Gothic" charset="0"/>
              </a:rPr>
            </a:br>
            <a:r>
              <a:rPr lang="en-US" sz="2400" b="1" dirty="0">
                <a:solidFill>
                  <a:schemeClr val="bg1"/>
                </a:solidFill>
                <a:latin typeface="Century Gothic" charset="0"/>
              </a:rPr>
              <a:t/>
            </a:r>
            <a:br>
              <a:rPr lang="en-US" sz="2400" b="1" dirty="0">
                <a:solidFill>
                  <a:schemeClr val="bg1"/>
                </a:solidFill>
                <a:latin typeface="Century Gothic" charset="0"/>
              </a:rPr>
            </a:br>
            <a:r>
              <a:rPr lang="en-US" sz="2400" b="1" dirty="0">
                <a:solidFill>
                  <a:schemeClr val="bg1"/>
                </a:solidFill>
                <a:latin typeface="Century Gothic" charset="0"/>
              </a:rPr>
              <a:t/>
            </a:r>
            <a:br>
              <a:rPr lang="en-US" sz="2400" b="1" dirty="0">
                <a:solidFill>
                  <a:schemeClr val="bg1"/>
                </a:solidFill>
                <a:latin typeface="Century Gothic" charset="0"/>
              </a:rPr>
            </a:br>
            <a:r>
              <a:rPr lang="en-US" altLang="ja-JP" sz="2800" b="1" dirty="0">
                <a:solidFill>
                  <a:schemeClr val="bg1"/>
                </a:solidFill>
                <a:latin typeface="Century Gothic" charset="0"/>
              </a:rPr>
              <a:t/>
            </a:r>
            <a:br>
              <a:rPr lang="en-US" altLang="ja-JP" sz="2800" b="1" dirty="0">
                <a:solidFill>
                  <a:schemeClr val="bg1"/>
                </a:solidFill>
                <a:latin typeface="Century Gothic" charset="0"/>
              </a:rPr>
            </a:br>
            <a:r>
              <a:rPr lang="en-US" altLang="ja-JP" sz="1400" b="1" dirty="0">
                <a:solidFill>
                  <a:schemeClr val="bg1"/>
                </a:solidFill>
                <a:latin typeface="Century Gothic" charset="0"/>
              </a:rPr>
              <a:t/>
            </a:r>
            <a:br>
              <a:rPr lang="en-US" altLang="ja-JP" sz="1400" b="1" dirty="0">
                <a:solidFill>
                  <a:schemeClr val="bg1"/>
                </a:solidFill>
                <a:latin typeface="Century Gothic" charset="0"/>
              </a:rPr>
            </a:br>
            <a:r>
              <a:rPr lang="en-US" altLang="ja-JP" sz="3300" b="1" dirty="0">
                <a:latin typeface="Century Gothic" charset="0"/>
              </a:rPr>
              <a:t/>
            </a:r>
            <a:br>
              <a:rPr lang="en-US" altLang="ja-JP" sz="3300" b="1" dirty="0">
                <a:latin typeface="Century Gothic" charset="0"/>
              </a:rPr>
            </a:br>
            <a:r>
              <a:rPr lang="en-US" altLang="ja-JP" sz="1800" b="1" dirty="0">
                <a:latin typeface="Century Gothic" charset="0"/>
              </a:rPr>
              <a:t> </a:t>
            </a:r>
            <a:r>
              <a:rPr lang="en-US" altLang="ja-JP" sz="1800" b="1" dirty="0" smtClean="0">
                <a:solidFill>
                  <a:schemeClr val="bg1"/>
                </a:solidFill>
                <a:latin typeface="Century Gothic" charset="0"/>
              </a:rPr>
              <a:t>March 12, 2013</a:t>
            </a:r>
            <a:br>
              <a:rPr lang="en-US" altLang="ja-JP" sz="1800" b="1" dirty="0" smtClean="0">
                <a:solidFill>
                  <a:schemeClr val="bg1"/>
                </a:solidFill>
                <a:latin typeface="Century Gothic" charset="0"/>
              </a:rPr>
            </a:br>
            <a:r>
              <a:rPr lang="en-US" altLang="ja-JP" sz="1800" b="1" dirty="0" smtClean="0">
                <a:solidFill>
                  <a:schemeClr val="bg1"/>
                </a:solidFill>
                <a:latin typeface="Century Gothic" charset="0"/>
              </a:rPr>
              <a:t>Educating for Careers Conference-Sacramento</a:t>
            </a:r>
            <a:endParaRPr lang="en-US" sz="2800" b="1" dirty="0">
              <a:latin typeface="Century Gothic" charset="0"/>
            </a:endParaRPr>
          </a:p>
        </p:txBody>
      </p:sp>
      <p:pic>
        <p:nvPicPr>
          <p:cNvPr id="28676" name="Picture 12" descr="cvep_logo_W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95475" y="5426075"/>
            <a:ext cx="535305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7461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descr="Rectangle: Click to edit Master text styles&#10;Second level&#10;Third level&#10;Fourth level&#10;Fifth level"/>
          <p:cNvSpPr>
            <a:spLocks noGrp="1" noChangeArrowheads="1"/>
          </p:cNvSpPr>
          <p:nvPr>
            <p:ph type="body" idx="1"/>
          </p:nvPr>
        </p:nvSpPr>
        <p:spPr>
          <a:xfrm>
            <a:off x="427038" y="725488"/>
            <a:ext cx="8556625" cy="4405312"/>
          </a:xfrm>
        </p:spPr>
        <p:txBody>
          <a:bodyPr>
            <a:normAutofit lnSpcReduction="10000"/>
          </a:bodyPr>
          <a:lstStyle/>
          <a:p>
            <a:pPr eaLnBrk="1" hangingPunct="1">
              <a:lnSpc>
                <a:spcPct val="60000"/>
              </a:lnSpc>
            </a:pPr>
            <a:endParaRPr lang="en-US" sz="400" b="1" dirty="0">
              <a:latin typeface="Tahoma" charset="0"/>
            </a:endParaRPr>
          </a:p>
          <a:p>
            <a:pPr eaLnBrk="1" hangingPunct="1">
              <a:lnSpc>
                <a:spcPct val="60000"/>
              </a:lnSpc>
            </a:pPr>
            <a:endParaRPr lang="en-US" sz="400" b="1" dirty="0">
              <a:latin typeface="Tahoma" charset="0"/>
            </a:endParaRPr>
          </a:p>
          <a:p>
            <a:pPr eaLnBrk="1" hangingPunct="1">
              <a:lnSpc>
                <a:spcPct val="60000"/>
              </a:lnSpc>
              <a:buFont typeface="Wingdings" charset="0"/>
              <a:buNone/>
            </a:pPr>
            <a:r>
              <a:rPr lang="en-US" sz="400" b="1" dirty="0">
                <a:latin typeface="Tahoma" charset="0"/>
              </a:rPr>
              <a:t>	</a:t>
            </a:r>
          </a:p>
          <a:p>
            <a:pPr eaLnBrk="1" hangingPunct="1">
              <a:lnSpc>
                <a:spcPct val="60000"/>
              </a:lnSpc>
              <a:buFont typeface="Wingdings" charset="0"/>
              <a:buNone/>
            </a:pPr>
            <a:endParaRPr lang="en-US" sz="400" b="1" dirty="0">
              <a:latin typeface="Tahoma" charset="0"/>
            </a:endParaRPr>
          </a:p>
          <a:p>
            <a:pPr eaLnBrk="1" hangingPunct="1">
              <a:lnSpc>
                <a:spcPct val="60000"/>
              </a:lnSpc>
              <a:buFont typeface="Wingdings" charset="0"/>
              <a:buNone/>
            </a:pPr>
            <a:endParaRPr lang="en-US" sz="800" b="1" dirty="0">
              <a:latin typeface="Tahoma" charset="0"/>
            </a:endParaRPr>
          </a:p>
          <a:p>
            <a:pPr eaLnBrk="1" hangingPunct="1">
              <a:lnSpc>
                <a:spcPct val="70000"/>
              </a:lnSpc>
              <a:spcBef>
                <a:spcPct val="0"/>
              </a:spcBef>
            </a:pPr>
            <a:r>
              <a:rPr lang="en-US" sz="1400" b="1" dirty="0">
                <a:latin typeface="Tahoma" charset="0"/>
              </a:rPr>
              <a:t>Align</a:t>
            </a:r>
            <a:r>
              <a:rPr lang="en-US" sz="1400" dirty="0">
                <a:latin typeface="Tahoma" charset="0"/>
              </a:rPr>
              <a:t> education and economic development strategies.</a:t>
            </a:r>
          </a:p>
          <a:p>
            <a:pPr eaLnBrk="1" hangingPunct="1">
              <a:lnSpc>
                <a:spcPct val="125000"/>
              </a:lnSpc>
              <a:spcBef>
                <a:spcPct val="0"/>
              </a:spcBef>
            </a:pPr>
            <a:endParaRPr lang="en-US" sz="600" dirty="0">
              <a:latin typeface="Tahoma" charset="0"/>
            </a:endParaRPr>
          </a:p>
          <a:p>
            <a:pPr eaLnBrk="1" hangingPunct="1">
              <a:lnSpc>
                <a:spcPct val="125000"/>
              </a:lnSpc>
              <a:spcBef>
                <a:spcPct val="0"/>
              </a:spcBef>
            </a:pPr>
            <a:r>
              <a:rPr lang="en-US" sz="1400" b="1" dirty="0">
                <a:latin typeface="Tahoma" charset="0"/>
              </a:rPr>
              <a:t>Link </a:t>
            </a:r>
            <a:r>
              <a:rPr lang="en-US" sz="1400" dirty="0">
                <a:latin typeface="Tahoma" charset="0"/>
              </a:rPr>
              <a:t>education programs pre-school through graduate school (P-20) to provide multiple pathways      to college and career.</a:t>
            </a:r>
          </a:p>
          <a:p>
            <a:pPr eaLnBrk="1" hangingPunct="1">
              <a:lnSpc>
                <a:spcPct val="125000"/>
              </a:lnSpc>
              <a:spcBef>
                <a:spcPct val="0"/>
              </a:spcBef>
              <a:buFont typeface="Wingdings 3" charset="0"/>
              <a:buNone/>
            </a:pPr>
            <a:endParaRPr lang="en-US" sz="600" dirty="0">
              <a:latin typeface="Tahoma" charset="0"/>
            </a:endParaRPr>
          </a:p>
          <a:p>
            <a:pPr eaLnBrk="1" hangingPunct="1">
              <a:lnSpc>
                <a:spcPct val="70000"/>
              </a:lnSpc>
              <a:spcBef>
                <a:spcPct val="0"/>
              </a:spcBef>
            </a:pPr>
            <a:r>
              <a:rPr lang="en-US" sz="1400" b="1" dirty="0">
                <a:latin typeface="Tahoma" charset="0"/>
              </a:rPr>
              <a:t>Connect</a:t>
            </a:r>
            <a:r>
              <a:rPr lang="en-US" sz="1400" dirty="0">
                <a:latin typeface="Tahoma" charset="0"/>
              </a:rPr>
              <a:t> business partners to career pathways programs, leverage resources</a:t>
            </a:r>
          </a:p>
          <a:p>
            <a:pPr eaLnBrk="1" hangingPunct="1">
              <a:lnSpc>
                <a:spcPct val="70000"/>
              </a:lnSpc>
              <a:spcBef>
                <a:spcPct val="0"/>
              </a:spcBef>
            </a:pPr>
            <a:endParaRPr lang="en-US" sz="1400" dirty="0">
              <a:latin typeface="Tahoma" charset="0"/>
            </a:endParaRPr>
          </a:p>
          <a:p>
            <a:pPr>
              <a:lnSpc>
                <a:spcPct val="125000"/>
              </a:lnSpc>
              <a:spcBef>
                <a:spcPct val="0"/>
              </a:spcBef>
            </a:pPr>
            <a:r>
              <a:rPr lang="en-US" sz="1400" b="1" dirty="0">
                <a:latin typeface="Tahoma" charset="0"/>
              </a:rPr>
              <a:t>3 Industry Councils </a:t>
            </a:r>
            <a:r>
              <a:rPr lang="en-US" sz="1400" dirty="0">
                <a:latin typeface="Tahoma" charset="0"/>
              </a:rPr>
              <a:t>in </a:t>
            </a:r>
            <a:r>
              <a:rPr lang="en-US" sz="1400" u="sng" dirty="0">
                <a:latin typeface="Tahoma" charset="0"/>
              </a:rPr>
              <a:t>Healthcare/Life Sciences</a:t>
            </a:r>
            <a:r>
              <a:rPr lang="en-US" sz="1400" dirty="0">
                <a:latin typeface="Tahoma" charset="0"/>
              </a:rPr>
              <a:t>, </a:t>
            </a:r>
            <a:r>
              <a:rPr lang="en-US" sz="1400" u="sng" dirty="0">
                <a:latin typeface="Tahoma" charset="0"/>
              </a:rPr>
              <a:t>Energy/Clean Tech</a:t>
            </a:r>
            <a:r>
              <a:rPr lang="en-US" sz="1400" dirty="0">
                <a:latin typeface="Tahoma" charset="0"/>
              </a:rPr>
              <a:t> and </a:t>
            </a:r>
            <a:r>
              <a:rPr lang="en-US" sz="1400" u="sng" dirty="0">
                <a:latin typeface="Tahoma" charset="0"/>
              </a:rPr>
              <a:t>Arts, Media &amp; Entertainment</a:t>
            </a:r>
          </a:p>
          <a:p>
            <a:pPr>
              <a:lnSpc>
                <a:spcPct val="125000"/>
              </a:lnSpc>
              <a:spcBef>
                <a:spcPct val="0"/>
              </a:spcBef>
            </a:pPr>
            <a:endParaRPr lang="en-US" sz="600" u="sng" dirty="0">
              <a:latin typeface="Tahoma" charset="0"/>
            </a:endParaRPr>
          </a:p>
          <a:p>
            <a:pPr lvl="1">
              <a:lnSpc>
                <a:spcPct val="125000"/>
              </a:lnSpc>
              <a:spcBef>
                <a:spcPct val="0"/>
              </a:spcBef>
            </a:pPr>
            <a:r>
              <a:rPr lang="en-US" sz="1400" b="1" dirty="0">
                <a:latin typeface="Tahoma" charset="0"/>
              </a:rPr>
              <a:t>Convene</a:t>
            </a:r>
            <a:r>
              <a:rPr lang="en-US" sz="1400" dirty="0">
                <a:latin typeface="Tahoma" charset="0"/>
              </a:rPr>
              <a:t> </a:t>
            </a:r>
            <a:r>
              <a:rPr lang="en-US" sz="1400" b="1" dirty="0">
                <a:latin typeface="Tahoma" charset="0"/>
              </a:rPr>
              <a:t>business and education</a:t>
            </a:r>
            <a:r>
              <a:rPr lang="en-US" sz="1400" dirty="0">
                <a:latin typeface="Tahoma" charset="0"/>
              </a:rPr>
              <a:t> to prepare the future workforce for targeted clusters.</a:t>
            </a:r>
          </a:p>
          <a:p>
            <a:pPr lvl="1">
              <a:lnSpc>
                <a:spcPct val="125000"/>
              </a:lnSpc>
              <a:spcBef>
                <a:spcPct val="0"/>
              </a:spcBef>
            </a:pPr>
            <a:endParaRPr lang="en-US" sz="700" dirty="0">
              <a:latin typeface="Tahoma" charset="0"/>
            </a:endParaRPr>
          </a:p>
          <a:p>
            <a:pPr lvl="1">
              <a:lnSpc>
                <a:spcPct val="125000"/>
              </a:lnSpc>
              <a:spcBef>
                <a:spcPct val="0"/>
              </a:spcBef>
            </a:pPr>
            <a:r>
              <a:rPr lang="en-US" sz="1400" b="1" dirty="0">
                <a:latin typeface="Tahoma" charset="0"/>
              </a:rPr>
              <a:t>Facilitate Regional Strategies </a:t>
            </a:r>
            <a:r>
              <a:rPr lang="en-US" sz="1400" dirty="0">
                <a:latin typeface="Tahoma" charset="0"/>
              </a:rPr>
              <a:t>to increase opportunities for students learning in career-relevant pathways tied to target industry clusters.</a:t>
            </a:r>
          </a:p>
          <a:p>
            <a:pPr lvl="1">
              <a:lnSpc>
                <a:spcPct val="125000"/>
              </a:lnSpc>
              <a:spcBef>
                <a:spcPct val="0"/>
              </a:spcBef>
            </a:pPr>
            <a:endParaRPr lang="en-US" sz="600" b="1" dirty="0">
              <a:latin typeface="Tahoma" charset="0"/>
            </a:endParaRPr>
          </a:p>
          <a:p>
            <a:pPr lvl="1">
              <a:lnSpc>
                <a:spcPct val="70000"/>
              </a:lnSpc>
              <a:spcBef>
                <a:spcPct val="0"/>
              </a:spcBef>
            </a:pPr>
            <a:r>
              <a:rPr lang="en-US" sz="1400" b="1" dirty="0">
                <a:latin typeface="Tahoma" charset="0"/>
              </a:rPr>
              <a:t>Guide and Invest in the Development </a:t>
            </a:r>
            <a:r>
              <a:rPr lang="en-US" sz="1400" dirty="0">
                <a:latin typeface="Tahoma" charset="0"/>
              </a:rPr>
              <a:t>of each segment of the pathway</a:t>
            </a:r>
          </a:p>
          <a:p>
            <a:pPr lvl="1">
              <a:lnSpc>
                <a:spcPct val="70000"/>
              </a:lnSpc>
              <a:spcBef>
                <a:spcPct val="0"/>
              </a:spcBef>
            </a:pPr>
            <a:endParaRPr lang="en-US" sz="1400" b="1" dirty="0">
              <a:latin typeface="Tahoma" charset="0"/>
            </a:endParaRPr>
          </a:p>
          <a:p>
            <a:pPr lvl="1">
              <a:lnSpc>
                <a:spcPct val="70000"/>
              </a:lnSpc>
              <a:spcBef>
                <a:spcPct val="0"/>
              </a:spcBef>
              <a:buFont typeface="Wingdings" charset="0"/>
              <a:buNone/>
            </a:pPr>
            <a:endParaRPr lang="en-US" sz="600" dirty="0">
              <a:latin typeface="Tahoma" charset="0"/>
            </a:endParaRPr>
          </a:p>
          <a:p>
            <a:pPr lvl="1">
              <a:lnSpc>
                <a:spcPct val="70000"/>
              </a:lnSpc>
              <a:spcBef>
                <a:spcPct val="0"/>
              </a:spcBef>
            </a:pPr>
            <a:r>
              <a:rPr lang="en-US" sz="1400" b="1" dirty="0">
                <a:latin typeface="Tahoma" charset="0"/>
              </a:rPr>
              <a:t>Support High Impact Practices</a:t>
            </a:r>
            <a:r>
              <a:rPr lang="en-US" sz="1400" dirty="0">
                <a:latin typeface="Tahoma" charset="0"/>
              </a:rPr>
              <a:t> to ensure student success across the pipeline</a:t>
            </a:r>
          </a:p>
          <a:p>
            <a:pPr lvl="1">
              <a:lnSpc>
                <a:spcPct val="70000"/>
              </a:lnSpc>
              <a:spcBef>
                <a:spcPct val="0"/>
              </a:spcBef>
              <a:buFont typeface="Wingdings" charset="0"/>
              <a:buNone/>
            </a:pPr>
            <a:endParaRPr lang="en-US" sz="1400" dirty="0">
              <a:latin typeface="Tahoma" charset="0"/>
            </a:endParaRPr>
          </a:p>
          <a:p>
            <a:pPr lvl="1">
              <a:lnSpc>
                <a:spcPct val="70000"/>
              </a:lnSpc>
              <a:spcBef>
                <a:spcPct val="0"/>
              </a:spcBef>
            </a:pPr>
            <a:r>
              <a:rPr lang="en-US" sz="1400" b="1" dirty="0">
                <a:latin typeface="Tahoma" charset="0"/>
              </a:rPr>
              <a:t>Direct Financial Support </a:t>
            </a:r>
            <a:r>
              <a:rPr lang="en-US" sz="1400" dirty="0">
                <a:latin typeface="Tahoma" charset="0"/>
              </a:rPr>
              <a:t>– Scholarships and student services</a:t>
            </a:r>
          </a:p>
          <a:p>
            <a:pPr lvl="1">
              <a:lnSpc>
                <a:spcPct val="70000"/>
              </a:lnSpc>
              <a:spcBef>
                <a:spcPct val="0"/>
              </a:spcBef>
            </a:pPr>
            <a:endParaRPr lang="en-US" sz="300" dirty="0">
              <a:latin typeface="Tahoma" charset="0"/>
            </a:endParaRPr>
          </a:p>
          <a:p>
            <a:pPr lvl="1">
              <a:lnSpc>
                <a:spcPct val="60000"/>
              </a:lnSpc>
            </a:pPr>
            <a:endParaRPr lang="en-US" sz="300" dirty="0">
              <a:latin typeface="Tahoma" charset="0"/>
            </a:endParaRPr>
          </a:p>
          <a:p>
            <a:pPr eaLnBrk="1" hangingPunct="1">
              <a:lnSpc>
                <a:spcPct val="60000"/>
              </a:lnSpc>
            </a:pPr>
            <a:endParaRPr lang="en-US" sz="400" dirty="0">
              <a:latin typeface="Tahoma" charset="0"/>
            </a:endParaRPr>
          </a:p>
          <a:p>
            <a:pPr eaLnBrk="1" hangingPunct="1">
              <a:lnSpc>
                <a:spcPct val="60000"/>
              </a:lnSpc>
            </a:pPr>
            <a:endParaRPr lang="en-US" sz="400" dirty="0">
              <a:latin typeface="Tahoma" charset="0"/>
            </a:endParaRPr>
          </a:p>
          <a:p>
            <a:pPr algn="ctr" eaLnBrk="1" hangingPunct="1">
              <a:lnSpc>
                <a:spcPct val="60000"/>
              </a:lnSpc>
            </a:pPr>
            <a:endParaRPr lang="en-US" sz="800" b="1" dirty="0">
              <a:latin typeface="Tahoma" charset="0"/>
            </a:endParaRPr>
          </a:p>
          <a:p>
            <a:pPr algn="ctr" eaLnBrk="1" hangingPunct="1">
              <a:lnSpc>
                <a:spcPct val="60000"/>
              </a:lnSpc>
              <a:buFont typeface="Wingdings" charset="0"/>
              <a:buNone/>
            </a:pPr>
            <a:r>
              <a:rPr lang="en-US" sz="800" b="1" dirty="0">
                <a:solidFill>
                  <a:srgbClr val="E85F28"/>
                </a:solidFill>
                <a:latin typeface="Century Gothic" charset="0"/>
              </a:rPr>
              <a:t>  </a:t>
            </a:r>
            <a:endParaRPr lang="en-US" sz="400" dirty="0">
              <a:latin typeface="Tahoma" charset="0"/>
            </a:endParaRPr>
          </a:p>
        </p:txBody>
      </p:sp>
      <p:sp>
        <p:nvSpPr>
          <p:cNvPr id="118787" name="Rectangle 2"/>
          <p:cNvSpPr>
            <a:spLocks noChangeArrowheads="1"/>
          </p:cNvSpPr>
          <p:nvPr/>
        </p:nvSpPr>
        <p:spPr bwMode="auto">
          <a:xfrm>
            <a:off x="604838" y="152401"/>
            <a:ext cx="7900987" cy="685799"/>
          </a:xfrm>
          <a:prstGeom prst="rect">
            <a:avLst/>
          </a:prstGeom>
          <a:noFill/>
          <a:ln>
            <a:noFill/>
          </a:ln>
          <a:extLst/>
        </p:spPr>
        <p:txBody>
          <a:bodyPr anchor="b"/>
          <a:lstStyle/>
          <a:p>
            <a:r>
              <a:rPr lang="en-US" sz="3600" b="1" dirty="0">
                <a:solidFill>
                  <a:srgbClr val="2D44A4"/>
                </a:solidFill>
                <a:effectLst>
                  <a:outerShdw blurRad="38100" dist="38100" dir="2700000" algn="tl">
                    <a:srgbClr val="DDDDDD"/>
                  </a:outerShdw>
                </a:effectLst>
                <a:latin typeface="Century Gothic" charset="0"/>
              </a:rPr>
              <a:t>CVEP Workforce Pipeline Strategy:</a:t>
            </a:r>
          </a:p>
        </p:txBody>
      </p:sp>
      <p:pic>
        <p:nvPicPr>
          <p:cNvPr id="4" name="Picture 3"/>
          <p:cNvPicPr>
            <a:picLocks noChangeAspect="1" noChangeArrowheads="1"/>
          </p:cNvPicPr>
          <p:nvPr/>
        </p:nvPicPr>
        <p:blipFill>
          <a:blip r:embed="rId3" cstate="screen"/>
          <a:srcRect/>
          <a:stretch>
            <a:fillRect/>
          </a:stretch>
        </p:blipFill>
        <p:spPr bwMode="auto">
          <a:xfrm>
            <a:off x="3260753" y="5207742"/>
            <a:ext cx="2637548" cy="925455"/>
          </a:xfrm>
          <a:prstGeom prst="rect">
            <a:avLst/>
          </a:prstGeom>
          <a:ln>
            <a:noFill/>
          </a:ln>
          <a:effectLst>
            <a:softEdge rad="112500"/>
          </a:effectLst>
        </p:spPr>
      </p:pic>
      <p:pic>
        <p:nvPicPr>
          <p:cNvPr id="5" name="Picture 2"/>
          <p:cNvPicPr>
            <a:picLocks noChangeAspect="1" noChangeArrowheads="1"/>
          </p:cNvPicPr>
          <p:nvPr/>
        </p:nvPicPr>
        <p:blipFill>
          <a:blip r:embed="rId4" cstate="screen"/>
          <a:srcRect/>
          <a:stretch>
            <a:fillRect/>
          </a:stretch>
        </p:blipFill>
        <p:spPr bwMode="auto">
          <a:xfrm>
            <a:off x="5931452" y="5180018"/>
            <a:ext cx="2780777" cy="972512"/>
          </a:xfrm>
          <a:prstGeom prst="rect">
            <a:avLst/>
          </a:prstGeom>
          <a:ln>
            <a:noFill/>
          </a:ln>
          <a:effectLst>
            <a:softEdge rad="112500"/>
          </a:effectLst>
        </p:spPr>
      </p:pic>
      <p:pic>
        <p:nvPicPr>
          <p:cNvPr id="6" name="Picture 4"/>
          <p:cNvPicPr>
            <a:picLocks noChangeAspect="1" noChangeArrowheads="1"/>
          </p:cNvPicPr>
          <p:nvPr/>
        </p:nvPicPr>
        <p:blipFill>
          <a:blip r:embed="rId5" cstate="screen"/>
          <a:srcRect/>
          <a:stretch>
            <a:fillRect/>
          </a:stretch>
        </p:blipFill>
        <p:spPr bwMode="auto">
          <a:xfrm>
            <a:off x="713985" y="5246508"/>
            <a:ext cx="2499856" cy="877142"/>
          </a:xfrm>
          <a:prstGeom prst="rect">
            <a:avLst/>
          </a:prstGeom>
          <a:ln>
            <a:noFill/>
          </a:ln>
          <a:effectLst>
            <a:softEdge rad="112500"/>
          </a:effectLst>
        </p:spPr>
      </p:pic>
      <p:sp>
        <p:nvSpPr>
          <p:cNvPr id="32775" name="TextBox 1"/>
          <p:cNvSpPr txBox="1">
            <a:spLocks noChangeArrowheads="1"/>
          </p:cNvSpPr>
          <p:nvPr/>
        </p:nvSpPr>
        <p:spPr bwMode="auto">
          <a:xfrm>
            <a:off x="714375" y="4927600"/>
            <a:ext cx="2505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pPr algn="ctr"/>
            <a:r>
              <a:rPr lang="en-US" sz="1400" b="1">
                <a:solidFill>
                  <a:srgbClr val="E85F28"/>
                </a:solidFill>
                <a:latin typeface="Century Gothic" charset="0"/>
              </a:rPr>
              <a:t>Healthcare/Life Science</a:t>
            </a:r>
            <a:endParaRPr lang="en-US" sz="1400" b="1">
              <a:solidFill>
                <a:srgbClr val="40458C"/>
              </a:solidFill>
            </a:endParaRPr>
          </a:p>
        </p:txBody>
      </p:sp>
      <p:sp>
        <p:nvSpPr>
          <p:cNvPr id="32776" name="TextBox 8"/>
          <p:cNvSpPr txBox="1">
            <a:spLocks noChangeArrowheads="1"/>
          </p:cNvSpPr>
          <p:nvPr/>
        </p:nvSpPr>
        <p:spPr bwMode="auto">
          <a:xfrm>
            <a:off x="3240088" y="4941888"/>
            <a:ext cx="26384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pPr algn="ctr"/>
            <a:r>
              <a:rPr lang="en-US" sz="1400" b="1">
                <a:solidFill>
                  <a:srgbClr val="E85F28"/>
                </a:solidFill>
                <a:latin typeface="Century Gothic" charset="0"/>
              </a:rPr>
              <a:t>Energy / Clean Tech</a:t>
            </a:r>
            <a:endParaRPr lang="en-US" sz="1400" b="1">
              <a:solidFill>
                <a:srgbClr val="40458C"/>
              </a:solidFill>
            </a:endParaRPr>
          </a:p>
        </p:txBody>
      </p:sp>
      <p:sp>
        <p:nvSpPr>
          <p:cNvPr id="32777" name="TextBox 9"/>
          <p:cNvSpPr txBox="1">
            <a:spLocks noChangeArrowheads="1"/>
          </p:cNvSpPr>
          <p:nvPr/>
        </p:nvSpPr>
        <p:spPr bwMode="auto">
          <a:xfrm>
            <a:off x="5889625" y="4899025"/>
            <a:ext cx="2779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pPr algn="ctr"/>
            <a:r>
              <a:rPr lang="en-US" sz="1400" b="1">
                <a:solidFill>
                  <a:srgbClr val="E85F28"/>
                </a:solidFill>
                <a:latin typeface="Century Gothic" charset="0"/>
              </a:rPr>
              <a:t>Arts, Media &amp; Entertainment</a:t>
            </a:r>
            <a:endParaRPr lang="en-US" sz="1400" b="1">
              <a:solidFill>
                <a:srgbClr val="40458C"/>
              </a:solidFill>
            </a:endParaRPr>
          </a:p>
        </p:txBody>
      </p:sp>
    </p:spTree>
    <p:extLst>
      <p:ext uri="{BB962C8B-B14F-4D97-AF65-F5344CB8AC3E}">
        <p14:creationId xmlns:p14="http://schemas.microsoft.com/office/powerpoint/2010/main" val="4180558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 3"/>
          <p:cNvSpPr/>
          <p:nvPr/>
        </p:nvSpPr>
        <p:spPr>
          <a:xfrm rot="430738">
            <a:off x="370391" y="322264"/>
            <a:ext cx="8450448" cy="5701980"/>
          </a:xfrm>
          <a:prstGeom prst="swooshArrow">
            <a:avLst>
              <a:gd name="adj1" fmla="val 25000"/>
              <a:gd name="adj2" fmla="val 25000"/>
            </a:avLst>
          </a:prstGeom>
          <a:gradFill flip="none" rotWithShape="1">
            <a:gsLst>
              <a:gs pos="0">
                <a:srgbClr val="5E9EFF"/>
              </a:gs>
              <a:gs pos="39999">
                <a:srgbClr val="85C2FF"/>
              </a:gs>
              <a:gs pos="70000">
                <a:srgbClr val="C4D6EB"/>
              </a:gs>
              <a:gs pos="100000">
                <a:srgbClr val="FFEBFA"/>
              </a:gs>
            </a:gsLst>
            <a:lin ang="5400000" scaled="1"/>
            <a:tileRect/>
          </a:gradFill>
          <a:scene3d>
            <a:camera prst="orthographicFront"/>
            <a:lightRig rig="threePt" dir="t">
              <a:rot lat="0" lon="0" rev="7500000"/>
            </a:lightRig>
          </a:scene3d>
          <a:sp3d z="-152400" extrusionH="63500" prstMaterial="matte">
            <a:bevelT w="144450" h="6350" prst="relaxedInset"/>
            <a:contourClr>
              <a:schemeClr val="bg1"/>
            </a:contourClr>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Oval 9"/>
          <p:cNvSpPr/>
          <p:nvPr/>
        </p:nvSpPr>
        <p:spPr>
          <a:xfrm>
            <a:off x="2590800" y="3344876"/>
            <a:ext cx="312724" cy="312724"/>
          </a:xfrm>
          <a:prstGeom prst="ellipse">
            <a:avLst/>
          </a:prstGeom>
          <a:gradFill rotWithShape="0">
            <a:gsLst>
              <a:gs pos="0">
                <a:srgbClr val="5E9EFF"/>
              </a:gs>
              <a:gs pos="39999">
                <a:srgbClr val="85C2FF"/>
              </a:gs>
              <a:gs pos="70000">
                <a:srgbClr val="C4D6EB"/>
              </a:gs>
              <a:gs pos="100000">
                <a:srgbClr val="FFEBFA"/>
              </a:gs>
            </a:gsLst>
            <a:lin ang="16200000" scaled="0"/>
          </a:gra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1" name="Oval 10"/>
          <p:cNvSpPr/>
          <p:nvPr/>
        </p:nvSpPr>
        <p:spPr>
          <a:xfrm>
            <a:off x="4231234" y="2707234"/>
            <a:ext cx="416966" cy="416966"/>
          </a:xfrm>
          <a:prstGeom prst="ellipse">
            <a:avLst/>
          </a:prstGeom>
          <a:gradFill rotWithShape="0">
            <a:gsLst>
              <a:gs pos="0">
                <a:srgbClr val="5E9EFF"/>
              </a:gs>
              <a:gs pos="39999">
                <a:srgbClr val="85C2FF"/>
              </a:gs>
              <a:gs pos="70000">
                <a:srgbClr val="C4D6EB"/>
              </a:gs>
              <a:gs pos="100000">
                <a:srgbClr val="FFEBFA"/>
              </a:gs>
            </a:gsLst>
            <a:lin ang="16200000" scaled="0"/>
          </a:gra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33803" name="Group 11"/>
          <p:cNvGrpSpPr>
            <a:grpSpLocks/>
          </p:cNvGrpSpPr>
          <p:nvPr/>
        </p:nvGrpSpPr>
        <p:grpSpPr bwMode="auto">
          <a:xfrm>
            <a:off x="3962400" y="3595688"/>
            <a:ext cx="1751013" cy="3036887"/>
            <a:chOff x="3706485" y="2665601"/>
            <a:chExt cx="1751715" cy="3325602"/>
          </a:xfrm>
        </p:grpSpPr>
        <p:sp>
          <p:nvSpPr>
            <p:cNvPr id="18" name="Rectangle 17"/>
            <p:cNvSpPr/>
            <p:nvPr/>
          </p:nvSpPr>
          <p:spPr>
            <a:xfrm>
              <a:off x="3706485" y="2940272"/>
              <a:ext cx="1677072" cy="305093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9" name="Rectangle 18"/>
            <p:cNvSpPr/>
            <p:nvPr/>
          </p:nvSpPr>
          <p:spPr>
            <a:xfrm>
              <a:off x="3781128" y="2665601"/>
              <a:ext cx="1677072" cy="305093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20942" tIns="0" rIns="0" bIns="0"/>
            <a:lstStyle/>
            <a:p>
              <a:pPr defTabSz="755650">
                <a:lnSpc>
                  <a:spcPct val="90000"/>
                </a:lnSpc>
                <a:spcAft>
                  <a:spcPct val="35000"/>
                </a:spcAft>
                <a:defRPr/>
              </a:pPr>
              <a:r>
                <a:rPr lang="en-US" sz="1600" b="1" dirty="0">
                  <a:solidFill>
                    <a:srgbClr val="595959"/>
                  </a:solidFill>
                  <a:latin typeface="Franklin Gothic Book" charset="0"/>
                  <a:ea typeface="ＭＳ Ｐゴシック" charset="0"/>
                </a:rPr>
                <a:t>COD</a:t>
              </a:r>
            </a:p>
            <a:p>
              <a:pPr defTabSz="755650">
                <a:lnSpc>
                  <a:spcPct val="90000"/>
                </a:lnSpc>
                <a:spcAft>
                  <a:spcPct val="35000"/>
                </a:spcAft>
                <a:defRPr/>
              </a:pPr>
              <a:r>
                <a:rPr lang="en-US" sz="1600" b="1" dirty="0" err="1">
                  <a:solidFill>
                    <a:srgbClr val="595959"/>
                  </a:solidFill>
                  <a:latin typeface="Franklin Gothic Book" charset="0"/>
                  <a:ea typeface="ＭＳ Ｐゴシック" charset="0"/>
                </a:rPr>
                <a:t>RivCo</a:t>
              </a:r>
              <a:r>
                <a:rPr lang="en-US" sz="1600" b="1" dirty="0">
                  <a:solidFill>
                    <a:srgbClr val="595959"/>
                  </a:solidFill>
                  <a:latin typeface="Franklin Gothic Book" charset="0"/>
                  <a:ea typeface="ＭＳ Ｐゴシック" charset="0"/>
                </a:rPr>
                <a:t> Office of Ed / ROP</a:t>
              </a:r>
            </a:p>
            <a:p>
              <a:pPr defTabSz="755650">
                <a:lnSpc>
                  <a:spcPct val="90000"/>
                </a:lnSpc>
                <a:spcAft>
                  <a:spcPct val="35000"/>
                </a:spcAft>
                <a:defRPr/>
              </a:pPr>
              <a:r>
                <a:rPr lang="en-US" sz="1600" b="1" dirty="0" err="1">
                  <a:solidFill>
                    <a:srgbClr val="595959"/>
                  </a:solidFill>
                  <a:latin typeface="Franklin Gothic Book" charset="0"/>
                  <a:ea typeface="ＭＳ Ｐゴシック" charset="0"/>
                </a:rPr>
                <a:t>RivCo</a:t>
              </a:r>
              <a:r>
                <a:rPr lang="en-US" sz="1600" b="1" dirty="0">
                  <a:solidFill>
                    <a:srgbClr val="595959"/>
                  </a:solidFill>
                  <a:latin typeface="Franklin Gothic Book" charset="0"/>
                  <a:ea typeface="ＭＳ Ｐゴシック" charset="0"/>
                </a:rPr>
                <a:t> EDA /WDC</a:t>
              </a:r>
            </a:p>
            <a:p>
              <a:pPr defTabSz="755650">
                <a:lnSpc>
                  <a:spcPct val="90000"/>
                </a:lnSpc>
                <a:spcAft>
                  <a:spcPct val="35000"/>
                </a:spcAft>
                <a:defRPr/>
              </a:pPr>
              <a:r>
                <a:rPr lang="en-US" sz="1600" b="1" dirty="0">
                  <a:solidFill>
                    <a:srgbClr val="595959"/>
                  </a:solidFill>
                  <a:latin typeface="Franklin Gothic Book" charset="0"/>
                  <a:ea typeface="ＭＳ Ｐゴシック" charset="0"/>
                </a:rPr>
                <a:t>Private Schools</a:t>
              </a:r>
            </a:p>
            <a:p>
              <a:pPr defTabSz="755650">
                <a:lnSpc>
                  <a:spcPct val="90000"/>
                </a:lnSpc>
                <a:spcAft>
                  <a:spcPct val="35000"/>
                </a:spcAft>
                <a:defRPr/>
              </a:pPr>
              <a:r>
                <a:rPr lang="en-US" sz="1600" b="1" dirty="0">
                  <a:solidFill>
                    <a:srgbClr val="595959"/>
                  </a:solidFill>
                  <a:latin typeface="Franklin Gothic Book" charset="0"/>
                  <a:ea typeface="ＭＳ Ｐゴシック" charset="0"/>
                </a:rPr>
                <a:t>Scholarships</a:t>
              </a:r>
            </a:p>
            <a:p>
              <a:pPr defTabSz="755650">
                <a:lnSpc>
                  <a:spcPct val="90000"/>
                </a:lnSpc>
                <a:spcAft>
                  <a:spcPct val="35000"/>
                </a:spcAft>
                <a:defRPr/>
              </a:pPr>
              <a:endParaRPr lang="en-US" sz="1700" b="1" dirty="0">
                <a:solidFill>
                  <a:srgbClr val="595959"/>
                </a:solidFill>
                <a:latin typeface="Century Gothic" charset="0"/>
                <a:ea typeface="ＭＳ Ｐゴシック" charset="0"/>
              </a:endParaRPr>
            </a:p>
            <a:p>
              <a:pPr defTabSz="755650">
                <a:lnSpc>
                  <a:spcPct val="90000"/>
                </a:lnSpc>
                <a:spcAft>
                  <a:spcPct val="35000"/>
                </a:spcAft>
                <a:defRPr/>
              </a:pPr>
              <a:endParaRPr lang="en-US" sz="1700" dirty="0">
                <a:solidFill>
                  <a:srgbClr val="595959"/>
                </a:solidFill>
                <a:latin typeface="Century Gothic" charset="0"/>
                <a:ea typeface="ＭＳ Ｐゴシック" charset="0"/>
              </a:endParaRPr>
            </a:p>
            <a:p>
              <a:pPr defTabSz="755650">
                <a:lnSpc>
                  <a:spcPct val="90000"/>
                </a:lnSpc>
                <a:spcAft>
                  <a:spcPct val="35000"/>
                </a:spcAft>
                <a:defRPr/>
              </a:pPr>
              <a:endParaRPr lang="en-US" sz="1700" dirty="0">
                <a:solidFill>
                  <a:srgbClr val="595959"/>
                </a:solidFill>
                <a:latin typeface="Century Gothic" charset="0"/>
                <a:ea typeface="ＭＳ Ｐゴシック" charset="0"/>
              </a:endParaRPr>
            </a:p>
          </p:txBody>
        </p:sp>
      </p:grpSp>
      <p:grpSp>
        <p:nvGrpSpPr>
          <p:cNvPr id="33804" name="Group 13"/>
          <p:cNvGrpSpPr>
            <a:grpSpLocks/>
          </p:cNvGrpSpPr>
          <p:nvPr/>
        </p:nvGrpSpPr>
        <p:grpSpPr bwMode="auto">
          <a:xfrm>
            <a:off x="5624513" y="3417888"/>
            <a:ext cx="1751012" cy="3362325"/>
            <a:chOff x="5243189" y="1861531"/>
            <a:chExt cx="1751978" cy="3909677"/>
          </a:xfrm>
        </p:grpSpPr>
        <p:sp>
          <p:nvSpPr>
            <p:cNvPr id="2" name="Rectangle 15"/>
            <p:cNvSpPr/>
            <p:nvPr/>
          </p:nvSpPr>
          <p:spPr>
            <a:xfrm>
              <a:off x="5257484" y="2134728"/>
              <a:ext cx="1737683" cy="363648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 name="Rectangle 16"/>
            <p:cNvSpPr/>
            <p:nvPr/>
          </p:nvSpPr>
          <p:spPr>
            <a:xfrm>
              <a:off x="5243189" y="1861531"/>
              <a:ext cx="1737683" cy="371954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85383" tIns="0" rIns="0" bIns="0"/>
            <a:lstStyle/>
            <a:p>
              <a:pPr defTabSz="755650">
                <a:lnSpc>
                  <a:spcPct val="90000"/>
                </a:lnSpc>
                <a:spcAft>
                  <a:spcPct val="35000"/>
                </a:spcAft>
                <a:defRPr/>
              </a:pPr>
              <a:r>
                <a:rPr lang="en-US" sz="1600" b="1" dirty="0">
                  <a:solidFill>
                    <a:srgbClr val="595959"/>
                  </a:solidFill>
                  <a:latin typeface="Franklin Gothic Book" charset="0"/>
                  <a:ea typeface="ＭＳ Ｐゴシック" charset="0"/>
                </a:rPr>
                <a:t>CSU San Bernardino</a:t>
              </a:r>
            </a:p>
            <a:p>
              <a:pPr defTabSz="755650">
                <a:lnSpc>
                  <a:spcPct val="90000"/>
                </a:lnSpc>
                <a:spcAft>
                  <a:spcPct val="35000"/>
                </a:spcAft>
                <a:defRPr/>
              </a:pPr>
              <a:r>
                <a:rPr lang="en-US" sz="1600" b="1" dirty="0">
                  <a:solidFill>
                    <a:srgbClr val="595959"/>
                  </a:solidFill>
                  <a:latin typeface="Franklin Gothic Book" charset="0"/>
                  <a:ea typeface="ＭＳ Ｐゴシック" charset="0"/>
                </a:rPr>
                <a:t>UCR, Med Scholars, Med School</a:t>
              </a:r>
            </a:p>
            <a:p>
              <a:pPr defTabSz="755650">
                <a:lnSpc>
                  <a:spcPct val="90000"/>
                </a:lnSpc>
                <a:spcAft>
                  <a:spcPct val="35000"/>
                </a:spcAft>
                <a:defRPr/>
              </a:pPr>
              <a:r>
                <a:rPr lang="en-US" sz="1600" b="1" dirty="0">
                  <a:solidFill>
                    <a:srgbClr val="595959"/>
                  </a:solidFill>
                  <a:latin typeface="Franklin Gothic Book" charset="0"/>
                  <a:ea typeface="ＭＳ Ｐゴシック" charset="0"/>
                </a:rPr>
                <a:t>Private Universities</a:t>
              </a:r>
            </a:p>
            <a:p>
              <a:pPr defTabSz="755650">
                <a:lnSpc>
                  <a:spcPct val="90000"/>
                </a:lnSpc>
                <a:spcAft>
                  <a:spcPct val="35000"/>
                </a:spcAft>
                <a:defRPr/>
              </a:pPr>
              <a:r>
                <a:rPr lang="en-US" sz="1600" b="1" dirty="0">
                  <a:solidFill>
                    <a:srgbClr val="595959"/>
                  </a:solidFill>
                  <a:latin typeface="Franklin Gothic Book" charset="0"/>
                  <a:ea typeface="ＭＳ Ｐゴシック" charset="0"/>
                </a:rPr>
                <a:t>Scholarships/ Matching Partners</a:t>
              </a:r>
            </a:p>
          </p:txBody>
        </p:sp>
      </p:grpSp>
      <p:grpSp>
        <p:nvGrpSpPr>
          <p:cNvPr id="33805" name="Group 26"/>
          <p:cNvGrpSpPr>
            <a:grpSpLocks/>
          </p:cNvGrpSpPr>
          <p:nvPr/>
        </p:nvGrpSpPr>
        <p:grpSpPr bwMode="auto">
          <a:xfrm>
            <a:off x="685800" y="4572000"/>
            <a:ext cx="1674813" cy="1879600"/>
            <a:chOff x="536734" y="4933919"/>
            <a:chExt cx="1675331" cy="1292161"/>
          </a:xfrm>
        </p:grpSpPr>
        <p:sp>
          <p:nvSpPr>
            <p:cNvPr id="31" name="Rectangle 30"/>
            <p:cNvSpPr/>
            <p:nvPr/>
          </p:nvSpPr>
          <p:spPr>
            <a:xfrm>
              <a:off x="536734" y="4933919"/>
              <a:ext cx="1675331" cy="129216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2" name="Rectangle 31"/>
            <p:cNvSpPr/>
            <p:nvPr/>
          </p:nvSpPr>
          <p:spPr>
            <a:xfrm>
              <a:off x="536734" y="4933919"/>
              <a:ext cx="1675331" cy="122777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05868" tIns="0" rIns="0" bIns="0"/>
            <a:lstStyle/>
            <a:p>
              <a:pPr defTabSz="800100">
                <a:lnSpc>
                  <a:spcPct val="90000"/>
                </a:lnSpc>
                <a:spcAft>
                  <a:spcPct val="35000"/>
                </a:spcAft>
                <a:defRPr/>
              </a:pPr>
              <a:endParaRPr lang="en-US" b="1" dirty="0">
                <a:solidFill>
                  <a:srgbClr val="595959"/>
                </a:solidFill>
                <a:latin typeface="Century Gothic" charset="0"/>
                <a:ea typeface="ＭＳ Ｐゴシック" charset="0"/>
              </a:endParaRPr>
            </a:p>
            <a:p>
              <a:pPr defTabSz="800100">
                <a:lnSpc>
                  <a:spcPct val="90000"/>
                </a:lnSpc>
                <a:spcAft>
                  <a:spcPct val="35000"/>
                </a:spcAft>
                <a:defRPr/>
              </a:pPr>
              <a:r>
                <a:rPr lang="en-US" sz="1500" b="1" dirty="0">
                  <a:solidFill>
                    <a:srgbClr val="595959"/>
                  </a:solidFill>
                  <a:latin typeface="Franklin Gothic Book" charset="0"/>
                  <a:ea typeface="ＭＳ Ｐゴシック" charset="0"/>
                </a:rPr>
                <a:t>PSUSD Middle School JUMP Programs &amp; Career Explorations</a:t>
              </a:r>
            </a:p>
            <a:p>
              <a:pPr defTabSz="800100">
                <a:lnSpc>
                  <a:spcPct val="90000"/>
                </a:lnSpc>
                <a:spcAft>
                  <a:spcPct val="35000"/>
                </a:spcAft>
                <a:defRPr/>
              </a:pPr>
              <a:endParaRPr lang="en-US" sz="400" b="1" dirty="0">
                <a:solidFill>
                  <a:srgbClr val="595959"/>
                </a:solidFill>
                <a:latin typeface="Franklin Gothic Book" charset="0"/>
                <a:ea typeface="ＭＳ Ｐゴシック" charset="0"/>
              </a:endParaRPr>
            </a:p>
            <a:p>
              <a:pPr defTabSz="800100">
                <a:lnSpc>
                  <a:spcPct val="90000"/>
                </a:lnSpc>
                <a:spcAft>
                  <a:spcPct val="35000"/>
                </a:spcAft>
                <a:defRPr/>
              </a:pPr>
              <a:r>
                <a:rPr lang="en-US" sz="1500" b="1" dirty="0">
                  <a:solidFill>
                    <a:srgbClr val="595959"/>
                  </a:solidFill>
                  <a:latin typeface="Franklin Gothic Book" charset="0"/>
                  <a:ea typeface="ＭＳ Ｐゴシック" charset="0"/>
                </a:rPr>
                <a:t>DSUSD K-8 Pre Med Magnet</a:t>
              </a:r>
            </a:p>
          </p:txBody>
        </p:sp>
      </p:grpSp>
      <p:grpSp>
        <p:nvGrpSpPr>
          <p:cNvPr id="33806" name="Group 27"/>
          <p:cNvGrpSpPr>
            <a:grpSpLocks/>
          </p:cNvGrpSpPr>
          <p:nvPr/>
        </p:nvGrpSpPr>
        <p:grpSpPr bwMode="auto">
          <a:xfrm>
            <a:off x="2247900" y="4191000"/>
            <a:ext cx="1868488" cy="1974850"/>
            <a:chOff x="1725200" y="3980582"/>
            <a:chExt cx="2044999" cy="2351055"/>
          </a:xfrm>
        </p:grpSpPr>
        <p:sp>
          <p:nvSpPr>
            <p:cNvPr id="29" name="Rectangle 28"/>
            <p:cNvSpPr/>
            <p:nvPr/>
          </p:nvSpPr>
          <p:spPr>
            <a:xfrm>
              <a:off x="1725200" y="4056179"/>
              <a:ext cx="2044999" cy="227545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0" name="Rectangle 29"/>
            <p:cNvSpPr/>
            <p:nvPr/>
          </p:nvSpPr>
          <p:spPr>
            <a:xfrm>
              <a:off x="1954546" y="3980582"/>
              <a:ext cx="1739205" cy="227545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165706" tIns="0" rIns="0" bIns="0"/>
            <a:lstStyle/>
            <a:p>
              <a:pPr defTabSz="755650">
                <a:lnSpc>
                  <a:spcPct val="90000"/>
                </a:lnSpc>
                <a:spcAft>
                  <a:spcPct val="35000"/>
                </a:spcAft>
                <a:defRPr/>
              </a:pPr>
              <a:r>
                <a:rPr lang="en-US" sz="1500" b="1" dirty="0">
                  <a:solidFill>
                    <a:srgbClr val="595959"/>
                  </a:solidFill>
                  <a:latin typeface="Franklin Gothic Book" charset="0"/>
                  <a:ea typeface="ＭＳ Ｐゴシック" charset="0"/>
                </a:rPr>
                <a:t>6 High School   Health Academies</a:t>
              </a:r>
            </a:p>
            <a:p>
              <a:pPr defTabSz="755650">
                <a:lnSpc>
                  <a:spcPct val="90000"/>
                </a:lnSpc>
                <a:spcAft>
                  <a:spcPct val="35000"/>
                </a:spcAft>
                <a:defRPr/>
              </a:pPr>
              <a:r>
                <a:rPr lang="en-US" sz="1500" b="1" dirty="0">
                  <a:solidFill>
                    <a:srgbClr val="595959"/>
                  </a:solidFill>
                  <a:latin typeface="Franklin Gothic Book" charset="0"/>
                  <a:ea typeface="ＭＳ Ｐゴシック" charset="0"/>
                </a:rPr>
                <a:t>CVUSD: </a:t>
              </a:r>
              <a:r>
                <a:rPr lang="en-US" sz="1300" b="1" dirty="0">
                  <a:solidFill>
                    <a:srgbClr val="595959"/>
                  </a:solidFill>
                  <a:latin typeface="Franklin Gothic Book" charset="0"/>
                  <a:ea typeface="ＭＳ Ｐゴシック" charset="0"/>
                </a:rPr>
                <a:t>CVHS</a:t>
              </a:r>
            </a:p>
            <a:p>
              <a:pPr defTabSz="755650">
                <a:lnSpc>
                  <a:spcPct val="90000"/>
                </a:lnSpc>
                <a:spcAft>
                  <a:spcPct val="35000"/>
                </a:spcAft>
                <a:defRPr/>
              </a:pPr>
              <a:r>
                <a:rPr lang="en-US" sz="1500" b="1" dirty="0">
                  <a:solidFill>
                    <a:srgbClr val="595959"/>
                  </a:solidFill>
                  <a:latin typeface="Franklin Gothic Book" charset="0"/>
                  <a:ea typeface="ＭＳ Ｐゴシック" charset="0"/>
                </a:rPr>
                <a:t>DSUSD: </a:t>
              </a:r>
              <a:r>
                <a:rPr lang="en-US" sz="1300" b="1" dirty="0">
                  <a:solidFill>
                    <a:srgbClr val="595959"/>
                  </a:solidFill>
                  <a:latin typeface="Franklin Gothic Book" charset="0"/>
                  <a:ea typeface="ＭＳ Ｐゴシック" charset="0"/>
                </a:rPr>
                <a:t>LQHS &amp; HIS, PDHS</a:t>
              </a:r>
            </a:p>
            <a:p>
              <a:pPr defTabSz="755650">
                <a:lnSpc>
                  <a:spcPct val="90000"/>
                </a:lnSpc>
                <a:spcAft>
                  <a:spcPct val="35000"/>
                </a:spcAft>
                <a:defRPr/>
              </a:pPr>
              <a:r>
                <a:rPr lang="en-US" sz="1500" b="1" dirty="0">
                  <a:solidFill>
                    <a:srgbClr val="595959"/>
                  </a:solidFill>
                  <a:latin typeface="Franklin Gothic Book" charset="0"/>
                  <a:ea typeface="ＭＳ Ｐゴシック" charset="0"/>
                </a:rPr>
                <a:t>PSUSD: </a:t>
              </a:r>
              <a:r>
                <a:rPr lang="en-US" sz="1300" b="1" dirty="0">
                  <a:solidFill>
                    <a:srgbClr val="595959"/>
                  </a:solidFill>
                  <a:latin typeface="Franklin Gothic Book" charset="0"/>
                  <a:ea typeface="ＭＳ Ｐゴシック" charset="0"/>
                </a:rPr>
                <a:t>CCHS &amp; PSHS</a:t>
              </a:r>
            </a:p>
          </p:txBody>
        </p:sp>
      </p:grpSp>
      <p:sp>
        <p:nvSpPr>
          <p:cNvPr id="26" name="Oval 25"/>
          <p:cNvSpPr/>
          <p:nvPr/>
        </p:nvSpPr>
        <p:spPr>
          <a:xfrm>
            <a:off x="7628350" y="1851792"/>
            <a:ext cx="457200" cy="457657"/>
          </a:xfrm>
          <a:prstGeom prst="ellipse">
            <a:avLst/>
          </a:prstGeom>
          <a:gradFill rotWithShape="0">
            <a:gsLst>
              <a:gs pos="0">
                <a:srgbClr val="5E9EFF"/>
              </a:gs>
              <a:gs pos="39999">
                <a:srgbClr val="85C2FF"/>
              </a:gs>
              <a:gs pos="70000">
                <a:srgbClr val="C4D6EB"/>
              </a:gs>
              <a:gs pos="100000">
                <a:srgbClr val="FFEBFA"/>
              </a:gs>
            </a:gsLst>
            <a:lin ang="16200000" scaled="0"/>
          </a:gradFill>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grpSp>
        <p:nvGrpSpPr>
          <p:cNvPr id="9" name="Group 32"/>
          <p:cNvGrpSpPr>
            <a:grpSpLocks/>
          </p:cNvGrpSpPr>
          <p:nvPr/>
        </p:nvGrpSpPr>
        <p:grpSpPr bwMode="auto">
          <a:xfrm>
            <a:off x="6934200" y="1293813"/>
            <a:ext cx="2209800" cy="5868987"/>
            <a:chOff x="6858002" y="-5456011"/>
            <a:chExt cx="2210608" cy="10823498"/>
          </a:xfrm>
        </p:grpSpPr>
        <p:sp>
          <p:nvSpPr>
            <p:cNvPr id="28" name="Rectangle 27"/>
            <p:cNvSpPr/>
            <p:nvPr/>
          </p:nvSpPr>
          <p:spPr>
            <a:xfrm>
              <a:off x="6858002" y="1371254"/>
              <a:ext cx="1737360" cy="3996233"/>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33" name="Rectangle 32"/>
            <p:cNvSpPr/>
            <p:nvPr/>
          </p:nvSpPr>
          <p:spPr>
            <a:xfrm>
              <a:off x="7331250" y="-5456011"/>
              <a:ext cx="1737360" cy="39962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363633" tIns="0" rIns="0" bIns="0" spcCol="1270"/>
            <a:lstStyle/>
            <a:p>
              <a:pPr algn="ctr" defTabSz="755650" fontAlgn="auto">
                <a:lnSpc>
                  <a:spcPct val="90000"/>
                </a:lnSpc>
                <a:spcBef>
                  <a:spcPts val="0"/>
                </a:spcBef>
                <a:spcAft>
                  <a:spcPct val="35000"/>
                </a:spcAft>
                <a:defRPr/>
              </a:pPr>
              <a:r>
                <a:rPr lang="en-US" sz="1700" b="1" dirty="0">
                  <a:solidFill>
                    <a:srgbClr val="40458C">
                      <a:hueOff val="0"/>
                      <a:satOff val="0"/>
                      <a:lumOff val="0"/>
                      <a:alphaOff val="0"/>
                    </a:srgbClr>
                  </a:solidFill>
                </a:rPr>
                <a:t>11,453 </a:t>
              </a:r>
              <a:r>
                <a:rPr lang="en-US" b="1" dirty="0">
                  <a:solidFill>
                    <a:srgbClr val="40458C">
                      <a:hueOff val="0"/>
                      <a:satOff val="0"/>
                      <a:lumOff val="0"/>
                      <a:alphaOff val="0"/>
                    </a:srgbClr>
                  </a:solidFill>
                  <a:latin typeface="Franklin Gothic Book" pitchFamily="34" charset="0"/>
                </a:rPr>
                <a:t>Healthcare</a:t>
              </a:r>
              <a:r>
                <a:rPr lang="en-US" sz="1700" b="1" dirty="0">
                  <a:solidFill>
                    <a:srgbClr val="40458C">
                      <a:hueOff val="0"/>
                      <a:satOff val="0"/>
                      <a:lumOff val="0"/>
                      <a:alphaOff val="0"/>
                    </a:srgbClr>
                  </a:solidFill>
                </a:rPr>
                <a:t> Jobs</a:t>
              </a:r>
            </a:p>
          </p:txBody>
        </p:sp>
      </p:grpSp>
      <p:sp>
        <p:nvSpPr>
          <p:cNvPr id="33811" name="TextBox 38"/>
          <p:cNvSpPr txBox="1">
            <a:spLocks noChangeArrowheads="1"/>
          </p:cNvSpPr>
          <p:nvPr/>
        </p:nvSpPr>
        <p:spPr bwMode="auto">
          <a:xfrm>
            <a:off x="457200" y="4481513"/>
            <a:ext cx="1828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pPr algn="ctr"/>
            <a:r>
              <a:rPr lang="en-US" sz="800" b="1">
                <a:solidFill>
                  <a:srgbClr val="40458C"/>
                </a:solidFill>
                <a:latin typeface="Perpetua" charset="0"/>
              </a:rPr>
              <a:t>Raymond Cree Middle School Tours </a:t>
            </a:r>
          </a:p>
          <a:p>
            <a:pPr algn="ctr"/>
            <a:r>
              <a:rPr lang="en-US" sz="800" b="1">
                <a:solidFill>
                  <a:srgbClr val="40458C"/>
                </a:solidFill>
                <a:latin typeface="Perpetua" charset="0"/>
              </a:rPr>
              <a:t>Desert Regional Medical Center</a:t>
            </a:r>
          </a:p>
        </p:txBody>
      </p:sp>
      <p:sp>
        <p:nvSpPr>
          <p:cNvPr id="33812" name="TextBox 39"/>
          <p:cNvSpPr txBox="1">
            <a:spLocks noChangeArrowheads="1"/>
          </p:cNvSpPr>
          <p:nvPr/>
        </p:nvSpPr>
        <p:spPr bwMode="auto">
          <a:xfrm>
            <a:off x="2362200" y="3771900"/>
            <a:ext cx="18288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pPr algn="ctr"/>
            <a:r>
              <a:rPr lang="en-US" sz="800" b="1">
                <a:solidFill>
                  <a:srgbClr val="40458C"/>
                </a:solidFill>
                <a:latin typeface="Perpetua" charset="0"/>
              </a:rPr>
              <a:t>Coachella Valley High School </a:t>
            </a:r>
          </a:p>
          <a:p>
            <a:pPr algn="ctr"/>
            <a:r>
              <a:rPr lang="en-US" sz="800" b="1">
                <a:solidFill>
                  <a:srgbClr val="40458C"/>
                </a:solidFill>
                <a:latin typeface="Perpetua" charset="0"/>
              </a:rPr>
              <a:t>Health Academy Students </a:t>
            </a:r>
          </a:p>
        </p:txBody>
      </p:sp>
      <p:pic>
        <p:nvPicPr>
          <p:cNvPr id="41" name="Picture 3"/>
          <p:cNvPicPr>
            <a:picLocks noChangeAspect="1" noChangeArrowheads="1"/>
          </p:cNvPicPr>
          <p:nvPr/>
        </p:nvPicPr>
        <p:blipFill rotWithShape="1">
          <a:blip r:embed="rId3" cstate="print">
            <a:extLst/>
          </a:blip>
          <a:srcRect/>
          <a:stretch/>
        </p:blipFill>
        <p:spPr bwMode="auto">
          <a:xfrm>
            <a:off x="5358019" y="1530187"/>
            <a:ext cx="1990366" cy="128294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sp>
        <p:nvSpPr>
          <p:cNvPr id="33814" name="TextBox 41"/>
          <p:cNvSpPr txBox="1">
            <a:spLocks noChangeArrowheads="1"/>
          </p:cNvSpPr>
          <p:nvPr/>
        </p:nvSpPr>
        <p:spPr bwMode="auto">
          <a:xfrm>
            <a:off x="5510213" y="3011488"/>
            <a:ext cx="18288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pPr algn="ctr"/>
            <a:r>
              <a:rPr lang="en-US" sz="800" b="1">
                <a:solidFill>
                  <a:srgbClr val="40458C"/>
                </a:solidFill>
                <a:latin typeface="Perpetua" charset="0"/>
              </a:rPr>
              <a:t>CSUSB Palm Desert Nursing Students </a:t>
            </a:r>
          </a:p>
        </p:txBody>
      </p:sp>
      <p:pic>
        <p:nvPicPr>
          <p:cNvPr id="7172" name="Picture 4"/>
          <p:cNvPicPr>
            <a:picLocks noChangeAspect="1" noChangeArrowheads="1"/>
          </p:cNvPicPr>
          <p:nvPr/>
        </p:nvPicPr>
        <p:blipFill>
          <a:blip r:embed="rId4" cstate="print">
            <a:extLst/>
          </a:blip>
          <a:srcRect/>
          <a:stretch>
            <a:fillRect/>
          </a:stretch>
        </p:blipFill>
        <p:spPr bwMode="auto">
          <a:xfrm>
            <a:off x="3678068" y="1871597"/>
            <a:ext cx="2048414" cy="1219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p:spPr>
      </p:pic>
      <p:pic>
        <p:nvPicPr>
          <p:cNvPr id="43" name="Picture 42"/>
          <p:cNvPicPr>
            <a:picLocks noChangeAspect="1"/>
          </p:cNvPicPr>
          <p:nvPr/>
        </p:nvPicPr>
        <p:blipFill rotWithShape="1">
          <a:blip r:embed="rId5" cstate="print">
            <a:extLst/>
          </a:blip>
          <a:srcRect/>
          <a:stretch/>
        </p:blipFill>
        <p:spPr>
          <a:xfrm>
            <a:off x="1990186" y="2415435"/>
            <a:ext cx="2048414" cy="1219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44" name="Picture 5" descr="SurgeryDRMC"/>
          <p:cNvPicPr>
            <a:picLocks noChangeAspect="1" noChangeArrowheads="1"/>
          </p:cNvPicPr>
          <p:nvPr/>
        </p:nvPicPr>
        <p:blipFill rotWithShape="1">
          <a:blip r:embed="rId6" cstate="print">
            <a:extLst/>
          </a:blip>
          <a:srcRect/>
          <a:stretch/>
        </p:blipFill>
        <p:spPr bwMode="auto">
          <a:xfrm>
            <a:off x="387355" y="3226496"/>
            <a:ext cx="2089063" cy="12192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33818" name="TextBox 44"/>
          <p:cNvSpPr txBox="1">
            <a:spLocks noChangeArrowheads="1"/>
          </p:cNvSpPr>
          <p:nvPr/>
        </p:nvSpPr>
        <p:spPr bwMode="auto">
          <a:xfrm>
            <a:off x="3822700" y="3273425"/>
            <a:ext cx="182880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Tahoma" charset="0"/>
                <a:ea typeface="ＭＳ Ｐゴシック" charset="0"/>
              </a:defRPr>
            </a:lvl1pPr>
            <a:lvl2pPr marL="742950" indent="-285750">
              <a:defRPr>
                <a:solidFill>
                  <a:schemeClr val="tx1"/>
                </a:solidFill>
                <a:latin typeface="Tahoma" charset="0"/>
                <a:ea typeface="ＭＳ Ｐゴシック" charset="0"/>
              </a:defRPr>
            </a:lvl2pPr>
            <a:lvl3pPr marL="1143000" indent="-228600">
              <a:defRPr>
                <a:solidFill>
                  <a:schemeClr val="tx1"/>
                </a:solidFill>
                <a:latin typeface="Tahoma" charset="0"/>
                <a:ea typeface="ＭＳ Ｐゴシック" charset="0"/>
              </a:defRPr>
            </a:lvl3pPr>
            <a:lvl4pPr marL="1600200" indent="-228600">
              <a:defRPr>
                <a:solidFill>
                  <a:schemeClr val="tx1"/>
                </a:solidFill>
                <a:latin typeface="Tahoma" charset="0"/>
                <a:ea typeface="ＭＳ Ｐゴシック" charset="0"/>
              </a:defRPr>
            </a:lvl4pPr>
            <a:lvl5pPr marL="2057400" indent="-228600">
              <a:defRPr>
                <a:solidFill>
                  <a:schemeClr val="tx1"/>
                </a:solidFill>
                <a:latin typeface="Tahoma" charset="0"/>
                <a:ea typeface="ＭＳ Ｐゴシック" charset="0"/>
              </a:defRPr>
            </a:lvl5pPr>
            <a:lvl6pPr marL="2514600" indent="-228600" fontAlgn="base">
              <a:spcBef>
                <a:spcPct val="0"/>
              </a:spcBef>
              <a:spcAft>
                <a:spcPct val="0"/>
              </a:spcAft>
              <a:defRPr>
                <a:solidFill>
                  <a:schemeClr val="tx1"/>
                </a:solidFill>
                <a:latin typeface="Tahoma" charset="0"/>
                <a:ea typeface="ＭＳ Ｐゴシック" charset="0"/>
              </a:defRPr>
            </a:lvl6pPr>
            <a:lvl7pPr marL="2971800" indent="-228600" fontAlgn="base">
              <a:spcBef>
                <a:spcPct val="0"/>
              </a:spcBef>
              <a:spcAft>
                <a:spcPct val="0"/>
              </a:spcAft>
              <a:defRPr>
                <a:solidFill>
                  <a:schemeClr val="tx1"/>
                </a:solidFill>
                <a:latin typeface="Tahoma" charset="0"/>
                <a:ea typeface="ＭＳ Ｐゴシック" charset="0"/>
              </a:defRPr>
            </a:lvl7pPr>
            <a:lvl8pPr marL="3429000" indent="-228600" fontAlgn="base">
              <a:spcBef>
                <a:spcPct val="0"/>
              </a:spcBef>
              <a:spcAft>
                <a:spcPct val="0"/>
              </a:spcAft>
              <a:defRPr>
                <a:solidFill>
                  <a:schemeClr val="tx1"/>
                </a:solidFill>
                <a:latin typeface="Tahoma" charset="0"/>
                <a:ea typeface="ＭＳ Ｐゴシック" charset="0"/>
              </a:defRPr>
            </a:lvl8pPr>
            <a:lvl9pPr marL="3886200" indent="-228600" fontAlgn="base">
              <a:spcBef>
                <a:spcPct val="0"/>
              </a:spcBef>
              <a:spcAft>
                <a:spcPct val="0"/>
              </a:spcAft>
              <a:defRPr>
                <a:solidFill>
                  <a:schemeClr val="tx1"/>
                </a:solidFill>
                <a:latin typeface="Tahoma" charset="0"/>
                <a:ea typeface="ＭＳ Ｐゴシック" charset="0"/>
              </a:defRPr>
            </a:lvl9pPr>
          </a:lstStyle>
          <a:p>
            <a:pPr algn="ctr"/>
            <a:r>
              <a:rPr lang="en-US" sz="800" b="1">
                <a:solidFill>
                  <a:srgbClr val="40458C"/>
                </a:solidFill>
                <a:latin typeface="Perpetua" charset="0"/>
              </a:rPr>
              <a:t>COD Nursing Students </a:t>
            </a:r>
          </a:p>
        </p:txBody>
      </p:sp>
      <p:sp>
        <p:nvSpPr>
          <p:cNvPr id="47" name="Title 2"/>
          <p:cNvSpPr txBox="1">
            <a:spLocks/>
          </p:cNvSpPr>
          <p:nvPr/>
        </p:nvSpPr>
        <p:spPr>
          <a:xfrm>
            <a:off x="360218" y="669578"/>
            <a:ext cx="8478982" cy="762000"/>
          </a:xfrm>
          <a:prstGeom prst="rect">
            <a:avLst/>
          </a:prstGeom>
        </p:spPr>
        <p:txBody>
          <a:bodyPr anchor="ctr">
            <a:normAutofit/>
            <a:scene3d>
              <a:camera prst="orthographicFront"/>
              <a:lightRig rig="soft" dir="t"/>
            </a:scene3d>
            <a:sp3d prstMaterial="softEdge">
              <a:bevelT w="25400" h="25400"/>
            </a:sp3d>
          </a:bodyPr>
          <a:lstStyle/>
          <a:p>
            <a:pPr eaLnBrk="0" fontAlgn="auto" hangingPunct="0">
              <a:spcBef>
                <a:spcPts val="0"/>
              </a:spcBef>
              <a:spcAft>
                <a:spcPts val="0"/>
              </a:spcAft>
              <a:defRPr/>
            </a:pPr>
            <a:r>
              <a:rPr lang="en-US" sz="2000" b="1" dirty="0">
                <a:solidFill>
                  <a:srgbClr val="40458C"/>
                </a:solidFill>
                <a:effectLst>
                  <a:outerShdw blurRad="31750" dist="25400" dir="5400000" algn="tl" rotWithShape="0">
                    <a:srgbClr val="000000">
                      <a:alpha val="25000"/>
                    </a:srgbClr>
                  </a:outerShdw>
                </a:effectLst>
                <a:latin typeface="+mn-lt"/>
                <a:ea typeface="+mn-ea"/>
                <a:cs typeface="Arial" pitchFamily="34" charset="0"/>
              </a:rPr>
              <a:t>Preparing the Pipeline: </a:t>
            </a:r>
          </a:p>
          <a:p>
            <a:pPr eaLnBrk="0" fontAlgn="auto" hangingPunct="0">
              <a:spcBef>
                <a:spcPts val="0"/>
              </a:spcBef>
              <a:spcAft>
                <a:spcPts val="0"/>
              </a:spcAft>
              <a:defRPr/>
            </a:pPr>
            <a:r>
              <a:rPr lang="en-US" sz="2000" b="1" dirty="0">
                <a:solidFill>
                  <a:srgbClr val="40458C"/>
                </a:solidFill>
                <a:effectLst>
                  <a:outerShdw blurRad="31750" dist="25400" dir="5400000" algn="tl" rotWithShape="0">
                    <a:srgbClr val="000000">
                      <a:alpha val="25000"/>
                    </a:srgbClr>
                  </a:outerShdw>
                </a:effectLst>
                <a:latin typeface="+mn-lt"/>
                <a:ea typeface="+mn-ea"/>
                <a:cs typeface="Arial" pitchFamily="34" charset="0"/>
              </a:rPr>
              <a:t>The Healthcare Industry Council</a:t>
            </a:r>
          </a:p>
        </p:txBody>
      </p:sp>
      <p:sp>
        <p:nvSpPr>
          <p:cNvPr id="16" name="Rectangle 15"/>
          <p:cNvSpPr/>
          <p:nvPr/>
        </p:nvSpPr>
        <p:spPr bwMode="auto">
          <a:xfrm>
            <a:off x="1036638" y="1273175"/>
            <a:ext cx="7610475" cy="129063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1338645915"/>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flipH="1">
            <a:off x="381000" y="3429000"/>
            <a:ext cx="76200" cy="487362"/>
          </a:xfrm>
        </p:spPr>
        <p:txBody>
          <a:bodyPr>
            <a:noAutofit/>
          </a:bodyPr>
          <a:lstStyle/>
          <a:p>
            <a:r>
              <a:rPr lang="en-US" sz="2800" dirty="0" smtClean="0"/>
              <a:t>Regional   WBL</a:t>
            </a:r>
            <a:endParaRPr lang="en-US" sz="2800" dirty="0"/>
          </a:p>
        </p:txBody>
      </p:sp>
      <p:graphicFrame>
        <p:nvGraphicFramePr>
          <p:cNvPr id="3" name="Object 2"/>
          <p:cNvGraphicFramePr>
            <a:graphicFrameLocks noChangeAspect="1"/>
          </p:cNvGraphicFramePr>
          <p:nvPr>
            <p:extLst>
              <p:ext uri="{D42A27DB-BD31-4B8C-83A1-F6EECF244321}">
                <p14:modId xmlns:p14="http://schemas.microsoft.com/office/powerpoint/2010/main" val="4127190104"/>
              </p:ext>
            </p:extLst>
          </p:nvPr>
        </p:nvGraphicFramePr>
        <p:xfrm>
          <a:off x="790575" y="98425"/>
          <a:ext cx="8124825" cy="6232525"/>
        </p:xfrm>
        <a:graphic>
          <a:graphicData uri="http://schemas.openxmlformats.org/presentationml/2006/ole">
            <mc:AlternateContent xmlns:mc="http://schemas.openxmlformats.org/markup-compatibility/2006">
              <mc:Choice xmlns:v="urn:schemas-microsoft-com:vml" Requires="v">
                <p:oleObj spid="_x0000_s12322" name="Document" r:id="rId5" imgW="6019156" imgH="4618153" progId="Word.Document.12">
                  <p:embed/>
                </p:oleObj>
              </mc:Choice>
              <mc:Fallback>
                <p:oleObj name="Document" r:id="rId5" imgW="6019156" imgH="4618153" progId="Word.Document.12">
                  <p:embed/>
                  <p:pic>
                    <p:nvPicPr>
                      <p:cNvPr id="0" name=""/>
                      <p:cNvPicPr/>
                      <p:nvPr/>
                    </p:nvPicPr>
                    <p:blipFill>
                      <a:blip r:embed="rId6"/>
                      <a:stretch>
                        <a:fillRect/>
                      </a:stretch>
                    </p:blipFill>
                    <p:spPr>
                      <a:xfrm>
                        <a:off x="790575" y="98425"/>
                        <a:ext cx="8124825" cy="6232525"/>
                      </a:xfrm>
                      <a:prstGeom prst="rect">
                        <a:avLst/>
                      </a:prstGeom>
                    </p:spPr>
                  </p:pic>
                </p:oleObj>
              </mc:Fallback>
            </mc:AlternateContent>
          </a:graphicData>
        </a:graphic>
      </p:graphicFrame>
    </p:spTree>
    <p:extLst>
      <p:ext uri="{BB962C8B-B14F-4D97-AF65-F5344CB8AC3E}">
        <p14:creationId xmlns:p14="http://schemas.microsoft.com/office/powerpoint/2010/main" val="20351214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r>
              <a:rPr lang="en-US" dirty="0">
                <a:latin typeface="Arial Rounded MT Bold" pitchFamily="34" charset="0"/>
              </a:rPr>
              <a:t>25 </a:t>
            </a:r>
            <a:r>
              <a:rPr lang="en-US" sz="3200" dirty="0">
                <a:latin typeface="Arial Rounded MT Bold" pitchFamily="34" charset="0"/>
              </a:rPr>
              <a:t>PIECE</a:t>
            </a:r>
            <a:r>
              <a:rPr lang="en-US" dirty="0">
                <a:latin typeface="Arial Rounded MT Bold" pitchFamily="34" charset="0"/>
              </a:rPr>
              <a:t> PUZZLE OF </a:t>
            </a:r>
            <a:br>
              <a:rPr lang="en-US" dirty="0">
                <a:latin typeface="Arial Rounded MT Bold" pitchFamily="34" charset="0"/>
              </a:rPr>
            </a:br>
            <a:r>
              <a:rPr lang="en-US" dirty="0">
                <a:latin typeface="Arial Rounded MT Bold" pitchFamily="34" charset="0"/>
              </a:rPr>
              <a:t>WORK-BASED LEARNING</a:t>
            </a:r>
            <a:endParaRPr lang="en-US" dirty="0"/>
          </a:p>
        </p:txBody>
      </p:sp>
      <p:sp>
        <p:nvSpPr>
          <p:cNvPr id="3" name="Down Arrow Callout 2"/>
          <p:cNvSpPr/>
          <p:nvPr/>
        </p:nvSpPr>
        <p:spPr>
          <a:xfrm>
            <a:off x="3352800" y="1836821"/>
            <a:ext cx="1905000" cy="240030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Up Arrow Callout 3"/>
          <p:cNvSpPr/>
          <p:nvPr/>
        </p:nvSpPr>
        <p:spPr>
          <a:xfrm>
            <a:off x="6400800" y="1752600"/>
            <a:ext cx="2057400" cy="26670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chemeClr val="bg1"/>
                </a:solidFill>
                <a:latin typeface="Calibri" pitchFamily="34" charset="0"/>
                <a:cs typeface="Arial" pitchFamily="34" charset="0"/>
              </a:rPr>
              <a:t>MIDDLE SCHOOL </a:t>
            </a:r>
          </a:p>
          <a:p>
            <a:pPr lvl="0" algn="ctr" fontAlgn="base">
              <a:spcBef>
                <a:spcPct val="0"/>
              </a:spcBef>
              <a:spcAft>
                <a:spcPct val="0"/>
              </a:spcAft>
            </a:pPr>
            <a:r>
              <a:rPr lang="en-US" dirty="0">
                <a:solidFill>
                  <a:schemeClr val="bg1"/>
                </a:solidFill>
                <a:latin typeface="Calibri" pitchFamily="34" charset="0"/>
                <a:cs typeface="Arial" pitchFamily="34" charset="0"/>
              </a:rPr>
              <a:t>JUNIOR CTSO</a:t>
            </a:r>
          </a:p>
          <a:p>
            <a:pPr lvl="0" algn="ctr" fontAlgn="base">
              <a:spcBef>
                <a:spcPct val="0"/>
              </a:spcBef>
              <a:spcAft>
                <a:spcPct val="0"/>
              </a:spcAft>
            </a:pPr>
            <a:r>
              <a:rPr lang="en-US" dirty="0">
                <a:solidFill>
                  <a:schemeClr val="bg1"/>
                </a:solidFill>
                <a:latin typeface="Calibri" pitchFamily="34" charset="0"/>
                <a:cs typeface="Arial" pitchFamily="34" charset="0"/>
              </a:rPr>
              <a:t>(JUMP</a:t>
            </a:r>
            <a:endParaRPr lang="en-US" dirty="0">
              <a:solidFill>
                <a:schemeClr val="bg1"/>
              </a:solidFill>
            </a:endParaRPr>
          </a:p>
        </p:txBody>
      </p:sp>
      <p:sp>
        <p:nvSpPr>
          <p:cNvPr id="5" name="Left Arrow Callout 4"/>
          <p:cNvSpPr/>
          <p:nvPr/>
        </p:nvSpPr>
        <p:spPr>
          <a:xfrm>
            <a:off x="457200" y="3477126"/>
            <a:ext cx="2667000" cy="2793167"/>
          </a:xfrm>
          <a:prstGeom prst="left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base">
              <a:spcBef>
                <a:spcPct val="0"/>
              </a:spcBef>
              <a:spcAft>
                <a:spcPct val="0"/>
              </a:spcAft>
            </a:pPr>
            <a:r>
              <a:rPr lang="en-US" dirty="0">
                <a:solidFill>
                  <a:schemeClr val="bg1"/>
                </a:solidFill>
                <a:latin typeface="Calibri" pitchFamily="34" charset="0"/>
                <a:cs typeface="Arial" pitchFamily="34" charset="0"/>
              </a:rPr>
              <a:t>8TH GRADE </a:t>
            </a:r>
          </a:p>
          <a:p>
            <a:pPr lvl="0" algn="ctr" fontAlgn="base">
              <a:spcBef>
                <a:spcPct val="0"/>
              </a:spcBef>
              <a:spcAft>
                <a:spcPct val="0"/>
              </a:spcAft>
            </a:pPr>
            <a:r>
              <a:rPr lang="en-US" dirty="0">
                <a:solidFill>
                  <a:schemeClr val="bg1"/>
                </a:solidFill>
                <a:latin typeface="Calibri" pitchFamily="34" charset="0"/>
                <a:cs typeface="Arial" pitchFamily="34" charset="0"/>
              </a:rPr>
              <a:t>ON-LINE </a:t>
            </a:r>
          </a:p>
          <a:p>
            <a:pPr lvl="0" algn="ctr" fontAlgn="base">
              <a:spcBef>
                <a:spcPct val="0"/>
              </a:spcBef>
              <a:spcAft>
                <a:spcPct val="0"/>
              </a:spcAft>
            </a:pPr>
            <a:r>
              <a:rPr lang="en-US" dirty="0">
                <a:solidFill>
                  <a:schemeClr val="bg1"/>
                </a:solidFill>
                <a:latin typeface="Calibri" pitchFamily="34" charset="0"/>
                <a:cs typeface="Arial" pitchFamily="34" charset="0"/>
              </a:rPr>
              <a:t>CAREER</a:t>
            </a:r>
          </a:p>
          <a:p>
            <a:pPr lvl="0" algn="ctr" fontAlgn="base">
              <a:spcBef>
                <a:spcPct val="0"/>
              </a:spcBef>
              <a:spcAft>
                <a:spcPts val="1000"/>
              </a:spcAft>
            </a:pPr>
            <a:r>
              <a:rPr lang="en-US" dirty="0">
                <a:solidFill>
                  <a:schemeClr val="bg1"/>
                </a:solidFill>
                <a:latin typeface="Calibri" pitchFamily="34" charset="0"/>
                <a:cs typeface="Arial" pitchFamily="34" charset="0"/>
              </a:rPr>
              <a:t>EXPLORATION </a:t>
            </a:r>
            <a:endParaRPr lang="en-US" sz="2800" dirty="0">
              <a:solidFill>
                <a:schemeClr val="bg1"/>
              </a:solidFill>
              <a:latin typeface="Arial" pitchFamily="34" charset="0"/>
              <a:cs typeface="Arial" pitchFamily="34" charset="0"/>
            </a:endParaRPr>
          </a:p>
        </p:txBody>
      </p:sp>
      <p:sp>
        <p:nvSpPr>
          <p:cNvPr id="7" name="Rectangle 6"/>
          <p:cNvSpPr/>
          <p:nvPr/>
        </p:nvSpPr>
        <p:spPr>
          <a:xfrm>
            <a:off x="3467100" y="1981200"/>
            <a:ext cx="1676400" cy="1200329"/>
          </a:xfrm>
          <a:prstGeom prst="rect">
            <a:avLst/>
          </a:prstGeom>
        </p:spPr>
        <p:txBody>
          <a:bodyPr wrap="square">
            <a:spAutoFit/>
          </a:bodyPr>
          <a:lstStyle/>
          <a:p>
            <a:pPr lvl="0" algn="ctr" fontAlgn="base">
              <a:spcBef>
                <a:spcPct val="0"/>
              </a:spcBef>
              <a:spcAft>
                <a:spcPct val="0"/>
              </a:spcAft>
            </a:pPr>
            <a:r>
              <a:rPr lang="en-US" dirty="0">
                <a:solidFill>
                  <a:schemeClr val="bg1">
                    <a:lumMod val="95000"/>
                  </a:schemeClr>
                </a:solidFill>
                <a:latin typeface="Calibri" pitchFamily="34" charset="0"/>
                <a:cs typeface="Arial" pitchFamily="34" charset="0"/>
              </a:rPr>
              <a:t>8th  GRADE</a:t>
            </a:r>
          </a:p>
          <a:p>
            <a:pPr lvl="0" algn="ctr" fontAlgn="base">
              <a:spcBef>
                <a:spcPct val="0"/>
              </a:spcBef>
              <a:spcAft>
                <a:spcPct val="0"/>
              </a:spcAft>
            </a:pPr>
            <a:r>
              <a:rPr lang="en-US" dirty="0">
                <a:solidFill>
                  <a:schemeClr val="bg1">
                    <a:lumMod val="95000"/>
                  </a:schemeClr>
                </a:solidFill>
                <a:latin typeface="Calibri" pitchFamily="34" charset="0"/>
                <a:cs typeface="Arial" pitchFamily="34" charset="0"/>
              </a:rPr>
              <a:t>CAREER </a:t>
            </a:r>
          </a:p>
          <a:p>
            <a:pPr lvl="0" algn="ctr" fontAlgn="base">
              <a:spcBef>
                <a:spcPct val="0"/>
              </a:spcBef>
              <a:spcAft>
                <a:spcPct val="0"/>
              </a:spcAft>
            </a:pPr>
            <a:r>
              <a:rPr lang="en-US" dirty="0">
                <a:solidFill>
                  <a:schemeClr val="bg1">
                    <a:lumMod val="95000"/>
                  </a:schemeClr>
                </a:solidFill>
                <a:latin typeface="Calibri" pitchFamily="34" charset="0"/>
                <a:cs typeface="Arial" pitchFamily="34" charset="0"/>
              </a:rPr>
              <a:t>EXPLORATION</a:t>
            </a:r>
          </a:p>
          <a:p>
            <a:pPr lvl="0" algn="ctr" fontAlgn="base">
              <a:spcBef>
                <a:spcPct val="0"/>
              </a:spcBef>
              <a:spcAft>
                <a:spcPct val="0"/>
              </a:spcAft>
            </a:pPr>
            <a:r>
              <a:rPr lang="en-US" dirty="0">
                <a:solidFill>
                  <a:schemeClr val="bg1">
                    <a:lumMod val="95000"/>
                  </a:schemeClr>
                </a:solidFill>
                <a:latin typeface="Calibri" pitchFamily="34" charset="0"/>
                <a:cs typeface="Arial" pitchFamily="34" charset="0"/>
              </a:rPr>
              <a:t>TRIP</a:t>
            </a:r>
            <a:endParaRPr lang="en-US" sz="2800" dirty="0">
              <a:solidFill>
                <a:schemeClr val="bg1">
                  <a:lumMod val="95000"/>
                </a:schemeClr>
              </a:solidFill>
              <a:latin typeface="Arial" pitchFamily="34" charset="0"/>
              <a:cs typeface="Arial" pitchFamily="34" charset="0"/>
            </a:endParaRPr>
          </a:p>
        </p:txBody>
      </p:sp>
    </p:spTree>
    <p:extLst>
      <p:ext uri="{BB962C8B-B14F-4D97-AF65-F5344CB8AC3E}">
        <p14:creationId xmlns:p14="http://schemas.microsoft.com/office/powerpoint/2010/main" val="4095275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1066800"/>
            <a:ext cx="5486400" cy="566738"/>
          </a:xfrm>
        </p:spPr>
        <p:txBody>
          <a:bodyPr/>
          <a:lstStyle/>
          <a:p>
            <a:r>
              <a:rPr lang="en-US" dirty="0" smtClean="0"/>
              <a:t>CAREER EXPLORATION FIELD TRIP</a:t>
            </a:r>
            <a:endParaRPr lang="en-US" dirty="0"/>
          </a:p>
        </p:txBody>
      </p:sp>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a:stretch>
            <a:fillRect/>
          </a:stretch>
        </p:blipFill>
        <p:spPr>
          <a:xfrm>
            <a:off x="457200" y="381000"/>
            <a:ext cx="3925888" cy="2944416"/>
          </a:xfrm>
        </p:spPr>
      </p:pic>
      <p:sp>
        <p:nvSpPr>
          <p:cNvPr id="4" name="Text Placeholder 3"/>
          <p:cNvSpPr>
            <a:spLocks noGrp="1"/>
          </p:cNvSpPr>
          <p:nvPr>
            <p:ph type="body" sz="half" idx="2"/>
          </p:nvPr>
        </p:nvSpPr>
        <p:spPr>
          <a:xfrm>
            <a:off x="381000" y="4800600"/>
            <a:ext cx="3581400" cy="804862"/>
          </a:xfrm>
        </p:spPr>
        <p:txBody>
          <a:bodyPr>
            <a:normAutofit fontScale="92500" lnSpcReduction="10000"/>
          </a:bodyPr>
          <a:lstStyle/>
          <a:p>
            <a:pPr algn="ctr"/>
            <a:r>
              <a:rPr lang="en-US" sz="1800" b="1" dirty="0" smtClean="0"/>
              <a:t>8</a:t>
            </a:r>
            <a:r>
              <a:rPr lang="en-US" sz="1800" b="1" baseline="30000" dirty="0" smtClean="0"/>
              <a:t>TH</a:t>
            </a:r>
            <a:r>
              <a:rPr lang="en-US" sz="1800" b="1" dirty="0" smtClean="0"/>
              <a:t> GRADERS SEE THE HOSPITAL LABORATORY, UP CLOSE AND PERSONAL</a:t>
            </a:r>
            <a:endParaRPr lang="en-US" sz="1800" b="1"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8800" y="3276600"/>
            <a:ext cx="4775200" cy="3581400"/>
          </a:xfrm>
          <a:prstGeom prst="rect">
            <a:avLst/>
          </a:prstGeom>
        </p:spPr>
      </p:pic>
    </p:spTree>
    <p:extLst>
      <p:ext uri="{BB962C8B-B14F-4D97-AF65-F5344CB8AC3E}">
        <p14:creationId xmlns:p14="http://schemas.microsoft.com/office/powerpoint/2010/main" val="32125394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2228</TotalTime>
  <Words>1835</Words>
  <Application>Microsoft Office PowerPoint</Application>
  <PresentationFormat>On-screen Show (4:3)</PresentationFormat>
  <Paragraphs>373</Paragraphs>
  <Slides>26</Slides>
  <Notes>18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Document</vt:lpstr>
      <vt:lpstr>25 PIECE PUZZLE OF  WORK-BASED LEARNING</vt:lpstr>
      <vt:lpstr>25 PIECE PUZZLE OF  WORK-BASED LEARNING</vt:lpstr>
      <vt:lpstr>THE PUZZLE PIECES</vt:lpstr>
      <vt:lpstr>Education is Economic Development: “Advancing an Educated Workforce for a Thriving Regional Economy”          March 12, 2013 Educating for Careers Conference-Sacramento</vt:lpstr>
      <vt:lpstr>PowerPoint Presentation</vt:lpstr>
      <vt:lpstr>PowerPoint Presentation</vt:lpstr>
      <vt:lpstr>Regional   WBL</vt:lpstr>
      <vt:lpstr>25 PIECE PUZZLE OF  WORK-BASED LEARNING</vt:lpstr>
      <vt:lpstr>CAREER EXPLORATION FIELD TRIP</vt:lpstr>
      <vt:lpstr>JUMP + HOSA = teamwork</vt:lpstr>
      <vt:lpstr>25 PIECE PUZZLE OF  WORK-BASED LEARNING</vt:lpstr>
      <vt:lpstr>PROFESSIONAL INTERVIEW DAY</vt:lpstr>
      <vt:lpstr>25 PIECE PUZZLE OF  WORK-BASED LEARNING</vt:lpstr>
      <vt:lpstr>Students &amp; teachers prepare water sample to take back to school for analysis.</vt:lpstr>
      <vt:lpstr>25 PIECE PUZZLE OF  WORK-BASED LEARNING</vt:lpstr>
      <vt:lpstr>Cathedral City Fire Dept. doing CERT training with HEAL juniors</vt:lpstr>
      <vt:lpstr>25 PIECE PUZZLE OF  WORK-BASED LEARNING</vt:lpstr>
      <vt:lpstr>Disaster Drill – CERT in action</vt:lpstr>
      <vt:lpstr>25 PIECE PUZZLE OF  WORK-BASED LEARNING</vt:lpstr>
      <vt:lpstr>Students who volunteered to help at the CAPA conference were invited to get in on the suturing training.</vt:lpstr>
      <vt:lpstr>25 PIECE PUZZLE OF  WORK-BASED LEARNING</vt:lpstr>
      <vt:lpstr>Faculty Externships</vt:lpstr>
      <vt:lpstr>PowerPoint Presentation</vt:lpstr>
      <vt:lpstr>JFK /Dr. Carreon 5th Grade Disaster Drill</vt:lpstr>
      <vt:lpstr>25 PIECE PUZZLE OF  WORK-BASED LEARNING</vt:lpstr>
      <vt:lpstr>25 PIECE PUZZLE OF  WORK-BASED LEARNING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25 PIECE PUZZLE OF  WORK-BASED LEARNING</dc:title>
  <dc:creator>ruth</dc:creator>
  <cp:lastModifiedBy>ruth</cp:lastModifiedBy>
  <cp:revision>79</cp:revision>
  <dcterms:created xsi:type="dcterms:W3CDTF">2013-02-18T20:28:25Z</dcterms:created>
  <dcterms:modified xsi:type="dcterms:W3CDTF">2013-03-12T05:10:13Z</dcterms:modified>
</cp:coreProperties>
</file>